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notesSlides/notesSlide134.xml" ContentType="application/vnd.openxmlformats-officedocument.presentationml.notesSlide+xml"/>
  <Override PartName="/ppt/notesSlides/notesSlide135.xml" ContentType="application/vnd.openxmlformats-officedocument.presentationml.notesSlide+xml"/>
  <Override PartName="/ppt/notesSlides/notesSlide136.xml" ContentType="application/vnd.openxmlformats-officedocument.presentationml.notesSlide+xml"/>
  <Override PartName="/ppt/notesSlides/notesSlide137.xml" ContentType="application/vnd.openxmlformats-officedocument.presentationml.notesSlide+xml"/>
  <Override PartName="/ppt/notesSlides/notesSlide138.xml" ContentType="application/vnd.openxmlformats-officedocument.presentationml.notesSlide+xml"/>
  <Override PartName="/ppt/notesSlides/notesSlide139.xml" ContentType="application/vnd.openxmlformats-officedocument.presentationml.notesSlide+xml"/>
  <Override PartName="/ppt/notesSlides/notesSlide140.xml" ContentType="application/vnd.openxmlformats-officedocument.presentationml.notesSlide+xml"/>
  <Override PartName="/ppt/notesSlides/notesSlide141.xml" ContentType="application/vnd.openxmlformats-officedocument.presentationml.notesSlide+xml"/>
  <Override PartName="/ppt/notesSlides/notesSlide142.xml" ContentType="application/vnd.openxmlformats-officedocument.presentationml.notesSlide+xml"/>
  <Override PartName="/ppt/notesSlides/notesSlide143.xml" ContentType="application/vnd.openxmlformats-officedocument.presentationml.notesSlide+xml"/>
  <Override PartName="/ppt/notesSlides/notesSlide1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6"/>
  </p:notesMasterIdLst>
  <p:sldIdLst>
    <p:sldId id="256" r:id="rId2"/>
    <p:sldId id="257" r:id="rId3"/>
    <p:sldId id="258" r:id="rId4"/>
    <p:sldId id="260" r:id="rId5"/>
    <p:sldId id="261" r:id="rId6"/>
    <p:sldId id="262" r:id="rId7"/>
    <p:sldId id="263" r:id="rId8"/>
    <p:sldId id="265" r:id="rId9"/>
    <p:sldId id="425" r:id="rId10"/>
    <p:sldId id="267" r:id="rId11"/>
    <p:sldId id="268" r:id="rId12"/>
    <p:sldId id="269" r:id="rId13"/>
    <p:sldId id="270" r:id="rId14"/>
    <p:sldId id="272" r:id="rId15"/>
    <p:sldId id="426" r:id="rId16"/>
    <p:sldId id="273" r:id="rId17"/>
    <p:sldId id="274" r:id="rId18"/>
    <p:sldId id="275" r:id="rId19"/>
    <p:sldId id="276" r:id="rId20"/>
    <p:sldId id="278" r:id="rId21"/>
    <p:sldId id="427" r:id="rId22"/>
    <p:sldId id="279" r:id="rId23"/>
    <p:sldId id="280" r:id="rId24"/>
    <p:sldId id="281" r:id="rId25"/>
    <p:sldId id="282" r:id="rId26"/>
    <p:sldId id="283" r:id="rId27"/>
    <p:sldId id="428" r:id="rId28"/>
    <p:sldId id="429" r:id="rId29"/>
    <p:sldId id="284" r:id="rId30"/>
    <p:sldId id="285" r:id="rId31"/>
    <p:sldId id="286" r:id="rId32"/>
    <p:sldId id="287" r:id="rId33"/>
    <p:sldId id="289" r:id="rId34"/>
    <p:sldId id="430" r:id="rId35"/>
    <p:sldId id="290" r:id="rId36"/>
    <p:sldId id="291" r:id="rId37"/>
    <p:sldId id="292" r:id="rId38"/>
    <p:sldId id="293" r:id="rId39"/>
    <p:sldId id="294" r:id="rId40"/>
    <p:sldId id="296" r:id="rId41"/>
    <p:sldId id="431" r:id="rId42"/>
    <p:sldId id="297" r:id="rId43"/>
    <p:sldId id="432" r:id="rId44"/>
    <p:sldId id="298" r:id="rId45"/>
    <p:sldId id="300" r:id="rId46"/>
    <p:sldId id="433" r:id="rId47"/>
    <p:sldId id="301" r:id="rId48"/>
    <p:sldId id="302" r:id="rId49"/>
    <p:sldId id="303" r:id="rId50"/>
    <p:sldId id="304" r:id="rId51"/>
    <p:sldId id="305" r:id="rId52"/>
    <p:sldId id="307" r:id="rId53"/>
    <p:sldId id="434" r:id="rId54"/>
    <p:sldId id="435" r:id="rId55"/>
    <p:sldId id="308" r:id="rId56"/>
    <p:sldId id="309" r:id="rId57"/>
    <p:sldId id="310" r:id="rId58"/>
    <p:sldId id="311" r:id="rId59"/>
    <p:sldId id="313" r:id="rId60"/>
    <p:sldId id="436" r:id="rId61"/>
    <p:sldId id="314" r:id="rId62"/>
    <p:sldId id="315" r:id="rId63"/>
    <p:sldId id="316" r:id="rId64"/>
    <p:sldId id="317" r:id="rId65"/>
    <p:sldId id="318" r:id="rId66"/>
    <p:sldId id="319" r:id="rId67"/>
    <p:sldId id="321" r:id="rId68"/>
    <p:sldId id="322" r:id="rId69"/>
    <p:sldId id="323" r:id="rId70"/>
    <p:sldId id="324" r:id="rId71"/>
    <p:sldId id="326" r:id="rId72"/>
    <p:sldId id="328" r:id="rId73"/>
    <p:sldId id="437" r:id="rId74"/>
    <p:sldId id="329" r:id="rId75"/>
    <p:sldId id="330" r:id="rId76"/>
    <p:sldId id="331" r:id="rId77"/>
    <p:sldId id="333" r:id="rId78"/>
    <p:sldId id="438" r:id="rId79"/>
    <p:sldId id="334" r:id="rId80"/>
    <p:sldId id="335" r:id="rId81"/>
    <p:sldId id="336" r:id="rId82"/>
    <p:sldId id="337" r:id="rId83"/>
    <p:sldId id="338" r:id="rId84"/>
    <p:sldId id="340" r:id="rId85"/>
    <p:sldId id="439" r:id="rId86"/>
    <p:sldId id="341" r:id="rId87"/>
    <p:sldId id="342" r:id="rId88"/>
    <p:sldId id="343" r:id="rId89"/>
    <p:sldId id="344" r:id="rId90"/>
    <p:sldId id="345" r:id="rId91"/>
    <p:sldId id="440" r:id="rId92"/>
    <p:sldId id="441" r:id="rId93"/>
    <p:sldId id="346" r:id="rId94"/>
    <p:sldId id="347" r:id="rId95"/>
    <p:sldId id="348" r:id="rId96"/>
    <p:sldId id="349" r:id="rId97"/>
    <p:sldId id="350" r:id="rId98"/>
    <p:sldId id="352" r:id="rId99"/>
    <p:sldId id="353" r:id="rId100"/>
    <p:sldId id="354" r:id="rId101"/>
    <p:sldId id="355" r:id="rId102"/>
    <p:sldId id="356" r:id="rId103"/>
    <p:sldId id="357" r:id="rId104"/>
    <p:sldId id="358" r:id="rId105"/>
    <p:sldId id="359" r:id="rId106"/>
    <p:sldId id="361" r:id="rId107"/>
    <p:sldId id="362" r:id="rId108"/>
    <p:sldId id="363" r:id="rId109"/>
    <p:sldId id="364" r:id="rId110"/>
    <p:sldId id="366" r:id="rId111"/>
    <p:sldId id="367" r:id="rId112"/>
    <p:sldId id="369" r:id="rId113"/>
    <p:sldId id="442" r:id="rId114"/>
    <p:sldId id="443" r:id="rId115"/>
    <p:sldId id="370" r:id="rId116"/>
    <p:sldId id="371" r:id="rId117"/>
    <p:sldId id="372" r:id="rId118"/>
    <p:sldId id="373" r:id="rId119"/>
    <p:sldId id="374" r:id="rId120"/>
    <p:sldId id="375" r:id="rId121"/>
    <p:sldId id="376" r:id="rId122"/>
    <p:sldId id="444" r:id="rId123"/>
    <p:sldId id="445" r:id="rId124"/>
    <p:sldId id="377" r:id="rId125"/>
    <p:sldId id="378" r:id="rId126"/>
    <p:sldId id="379" r:id="rId127"/>
    <p:sldId id="380" r:id="rId128"/>
    <p:sldId id="382" r:id="rId129"/>
    <p:sldId id="446" r:id="rId130"/>
    <p:sldId id="383" r:id="rId131"/>
    <p:sldId id="384" r:id="rId132"/>
    <p:sldId id="385" r:id="rId133"/>
    <p:sldId id="386" r:id="rId134"/>
    <p:sldId id="387" r:id="rId135"/>
    <p:sldId id="388" r:id="rId136"/>
    <p:sldId id="390" r:id="rId137"/>
    <p:sldId id="447" r:id="rId138"/>
    <p:sldId id="448" r:id="rId139"/>
    <p:sldId id="391" r:id="rId140"/>
    <p:sldId id="392" r:id="rId141"/>
    <p:sldId id="393" r:id="rId142"/>
    <p:sldId id="394" r:id="rId143"/>
    <p:sldId id="396" r:id="rId144"/>
    <p:sldId id="449" r:id="rId145"/>
    <p:sldId id="397" r:id="rId146"/>
    <p:sldId id="398" r:id="rId147"/>
    <p:sldId id="399" r:id="rId148"/>
    <p:sldId id="400" r:id="rId149"/>
    <p:sldId id="401" r:id="rId150"/>
    <p:sldId id="403" r:id="rId151"/>
    <p:sldId id="450" r:id="rId152"/>
    <p:sldId id="404" r:id="rId153"/>
    <p:sldId id="405" r:id="rId154"/>
    <p:sldId id="406" r:id="rId155"/>
    <p:sldId id="407" r:id="rId156"/>
    <p:sldId id="408" r:id="rId157"/>
    <p:sldId id="409" r:id="rId158"/>
    <p:sldId id="410" r:id="rId159"/>
    <p:sldId id="412" r:id="rId160"/>
    <p:sldId id="451" r:id="rId161"/>
    <p:sldId id="413" r:id="rId162"/>
    <p:sldId id="414" r:id="rId163"/>
    <p:sldId id="415" r:id="rId164"/>
    <p:sldId id="416" r:id="rId165"/>
    <p:sldId id="418" r:id="rId166"/>
    <p:sldId id="452" r:id="rId167"/>
    <p:sldId id="453" r:id="rId168"/>
    <p:sldId id="419" r:id="rId169"/>
    <p:sldId id="421" r:id="rId170"/>
    <p:sldId id="422" r:id="rId171"/>
    <p:sldId id="423" r:id="rId172"/>
    <p:sldId id="420" r:id="rId173"/>
    <p:sldId id="454" r:id="rId174"/>
    <p:sldId id="424" r:id="rId17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9467" autoAdjust="0"/>
    <p:restoredTop sz="94610"/>
  </p:normalViewPr>
  <p:slideViewPr>
    <p:cSldViewPr snapToGrid="0" snapToObjects="1">
      <p:cViewPr varScale="1">
        <p:scale>
          <a:sx n="102" d="100"/>
          <a:sy n="102" d="100"/>
        </p:scale>
        <p:origin x="120" y="378"/>
      </p:cViewPr>
      <p:guideLst/>
    </p:cSldViewPr>
  </p:slideViewPr>
  <p:notesTextViewPr>
    <p:cViewPr>
      <p:scale>
        <a:sx n="1" d="1"/>
        <a:sy n="1" d="1"/>
      </p:scale>
      <p:origin x="0" y="0"/>
    </p:cViewPr>
  </p:notesTextViewPr>
  <p:sorterViewPr>
    <p:cViewPr>
      <p:scale>
        <a:sx n="100" d="100"/>
        <a:sy n="100" d="100"/>
      </p:scale>
      <p:origin x="0" y="-43950"/>
    </p:cViewPr>
  </p:sorter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85" Type="http://schemas.openxmlformats.org/officeDocument/2006/relationships/slide" Target="slides/slide84.xml"/><Relationship Id="rId150" Type="http://schemas.openxmlformats.org/officeDocument/2006/relationships/slide" Target="slides/slide149.xml"/><Relationship Id="rId171" Type="http://schemas.openxmlformats.org/officeDocument/2006/relationships/slide" Target="slides/slide170.xml"/><Relationship Id="rId12" Type="http://schemas.openxmlformats.org/officeDocument/2006/relationships/slide" Target="slides/slide11.xml"/><Relationship Id="rId33" Type="http://schemas.openxmlformats.org/officeDocument/2006/relationships/slide" Target="slides/slide32.xml"/><Relationship Id="rId108" Type="http://schemas.openxmlformats.org/officeDocument/2006/relationships/slide" Target="slides/slide107.xml"/><Relationship Id="rId129" Type="http://schemas.openxmlformats.org/officeDocument/2006/relationships/slide" Target="slides/slide128.xml"/><Relationship Id="rId54" Type="http://schemas.openxmlformats.org/officeDocument/2006/relationships/slide" Target="slides/slide53.xml"/><Relationship Id="rId75" Type="http://schemas.openxmlformats.org/officeDocument/2006/relationships/slide" Target="slides/slide74.xml"/><Relationship Id="rId96" Type="http://schemas.openxmlformats.org/officeDocument/2006/relationships/slide" Target="slides/slide95.xml"/><Relationship Id="rId140" Type="http://schemas.openxmlformats.org/officeDocument/2006/relationships/slide" Target="slides/slide139.xml"/><Relationship Id="rId161" Type="http://schemas.openxmlformats.org/officeDocument/2006/relationships/slide" Target="slides/slide160.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presProps" Target="presProps.xml"/><Relationship Id="rId172" Type="http://schemas.openxmlformats.org/officeDocument/2006/relationships/slide" Target="slides/slide171.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viewProps" Target="viewProps.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theme" Target="theme/theme1.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tableStyles" Target="tableStyles.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6" Type="http://schemas.openxmlformats.org/officeDocument/2006/relationships/slide" Target="slides/slide15.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 Id="rId176" Type="http://schemas.openxmlformats.org/officeDocument/2006/relationships/notesMaster" Target="notesMasters/notesMaster1.xml"/><Relationship Id="rId17" Type="http://schemas.openxmlformats.org/officeDocument/2006/relationships/slide" Target="slides/slide16.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24" Type="http://schemas.openxmlformats.org/officeDocument/2006/relationships/slide" Target="slides/slide123.xml"/><Relationship Id="rId70" Type="http://schemas.openxmlformats.org/officeDocument/2006/relationships/slide" Target="slides/slide69.xml"/><Relationship Id="rId91" Type="http://schemas.openxmlformats.org/officeDocument/2006/relationships/slide" Target="slides/slide90.xml"/><Relationship Id="rId145" Type="http://schemas.openxmlformats.org/officeDocument/2006/relationships/slide" Target="slides/slide144.xml"/><Relationship Id="rId166" Type="http://schemas.openxmlformats.org/officeDocument/2006/relationships/slide" Target="slides/slide165.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221033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52.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53.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54.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5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56.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2" Type="http://schemas.openxmlformats.org/officeDocument/2006/relationships/slide" Target="../slides/slide157.xml"/><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2" Type="http://schemas.openxmlformats.org/officeDocument/2006/relationships/slide" Target="../slides/slide158.xml"/><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2" Type="http://schemas.openxmlformats.org/officeDocument/2006/relationships/slide" Target="../slides/slide159.xml"/><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2" Type="http://schemas.openxmlformats.org/officeDocument/2006/relationships/slide" Target="../slides/slide161.xml"/><Relationship Id="rId1" Type="http://schemas.openxmlformats.org/officeDocument/2006/relationships/notesMaster" Target="../notesMasters/notesMaster1.xml"/></Relationships>
</file>

<file path=ppt/notesSlides/_rels/notesSlide135.xml.rels><?xml version="1.0" encoding="UTF-8" standalone="yes"?>
<Relationships xmlns="http://schemas.openxmlformats.org/package/2006/relationships"><Relationship Id="rId2" Type="http://schemas.openxmlformats.org/officeDocument/2006/relationships/slide" Target="../slides/slide162.xml"/><Relationship Id="rId1" Type="http://schemas.openxmlformats.org/officeDocument/2006/relationships/notesMaster" Target="../notesMasters/notesMaster1.xml"/></Relationships>
</file>

<file path=ppt/notesSlides/_rels/notesSlide136.xml.rels><?xml version="1.0" encoding="UTF-8" standalone="yes"?>
<Relationships xmlns="http://schemas.openxmlformats.org/package/2006/relationships"><Relationship Id="rId2" Type="http://schemas.openxmlformats.org/officeDocument/2006/relationships/slide" Target="../slides/slide163.xml"/><Relationship Id="rId1" Type="http://schemas.openxmlformats.org/officeDocument/2006/relationships/notesMaster" Target="../notesMasters/notesMaster1.xml"/></Relationships>
</file>

<file path=ppt/notesSlides/_rels/notesSlide137.xml.rels><?xml version="1.0" encoding="UTF-8" standalone="yes"?>
<Relationships xmlns="http://schemas.openxmlformats.org/package/2006/relationships"><Relationship Id="rId2" Type="http://schemas.openxmlformats.org/officeDocument/2006/relationships/slide" Target="../slides/slide164.xml"/><Relationship Id="rId1" Type="http://schemas.openxmlformats.org/officeDocument/2006/relationships/notesMaster" Target="../notesMasters/notesMaster1.xml"/></Relationships>
</file>

<file path=ppt/notesSlides/_rels/notesSlide138.xml.rels><?xml version="1.0" encoding="UTF-8" standalone="yes"?>
<Relationships xmlns="http://schemas.openxmlformats.org/package/2006/relationships"><Relationship Id="rId2" Type="http://schemas.openxmlformats.org/officeDocument/2006/relationships/slide" Target="../slides/slide165.xml"/><Relationship Id="rId1" Type="http://schemas.openxmlformats.org/officeDocument/2006/relationships/notesMaster" Target="../notesMasters/notesMaster1.xml"/></Relationships>
</file>

<file path=ppt/notesSlides/_rels/notesSlide139.xml.rels><?xml version="1.0" encoding="UTF-8" standalone="yes"?>
<Relationships xmlns="http://schemas.openxmlformats.org/package/2006/relationships"><Relationship Id="rId2" Type="http://schemas.openxmlformats.org/officeDocument/2006/relationships/slide" Target="../slides/slide16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0.xml.rels><?xml version="1.0" encoding="UTF-8" standalone="yes"?>
<Relationships xmlns="http://schemas.openxmlformats.org/package/2006/relationships"><Relationship Id="rId2" Type="http://schemas.openxmlformats.org/officeDocument/2006/relationships/slide" Target="../slides/slide169.xml"/><Relationship Id="rId1" Type="http://schemas.openxmlformats.org/officeDocument/2006/relationships/notesMaster" Target="../notesMasters/notesMaster1.xml"/></Relationships>
</file>

<file path=ppt/notesSlides/_rels/notesSlide141.xml.rels><?xml version="1.0" encoding="UTF-8" standalone="yes"?>
<Relationships xmlns="http://schemas.openxmlformats.org/package/2006/relationships"><Relationship Id="rId2" Type="http://schemas.openxmlformats.org/officeDocument/2006/relationships/slide" Target="../slides/slide170.xml"/><Relationship Id="rId1" Type="http://schemas.openxmlformats.org/officeDocument/2006/relationships/notesMaster" Target="../notesMasters/notesMaster1.xml"/></Relationships>
</file>

<file path=ppt/notesSlides/_rels/notesSlide142.xml.rels><?xml version="1.0" encoding="UTF-8" standalone="yes"?>
<Relationships xmlns="http://schemas.openxmlformats.org/package/2006/relationships"><Relationship Id="rId2" Type="http://schemas.openxmlformats.org/officeDocument/2006/relationships/slide" Target="../slides/slide171.xml"/><Relationship Id="rId1" Type="http://schemas.openxmlformats.org/officeDocument/2006/relationships/notesMaster" Target="../notesMasters/notesMaster1.xml"/></Relationships>
</file>

<file path=ppt/notesSlides/_rels/notesSlide143.xml.rels><?xml version="1.0" encoding="UTF-8" standalone="yes"?>
<Relationships xmlns="http://schemas.openxmlformats.org/package/2006/relationships"><Relationship Id="rId2" Type="http://schemas.openxmlformats.org/officeDocument/2006/relationships/slide" Target="../slides/slide172.xml"/><Relationship Id="rId1" Type="http://schemas.openxmlformats.org/officeDocument/2006/relationships/notesMaster" Target="../notesMasters/notesMaster1.xml"/></Relationships>
</file>

<file path=ppt/notesSlides/_rels/notesSlide144.xml.rels><?xml version="1.0" encoding="UTF-8" standalone="yes"?>
<Relationships xmlns="http://schemas.openxmlformats.org/package/2006/relationships"><Relationship Id="rId2" Type="http://schemas.openxmlformats.org/officeDocument/2006/relationships/slide" Target="../slides/slide17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118</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97e9a5fe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刷单元语法</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d7b00467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刷课文改编填空</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f68b069c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16276aca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0abefe0c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170ca0fb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02e2b562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5e33a4e4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499372c0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64ff0b51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8f094181e46103c3b2084b1#tid=68f60bcb7025800008f0840a#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1#df=72fd98eb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刷课文改编填空</a:t>
            </a:r>
            <a:endParaRPr lang="en-US" sz="2800"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内容1#df=934fe73e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内容1#df=e5799dff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内容1#df=eed18dc8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内容1#df=e0f23068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内容1#df=25be9000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内容1#df=acba6a3a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内容1#df=6f3c8c35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内容1#df=a58a029b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内容1#df=3867f976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38744" y="4315968"/>
            <a:ext cx="3145536" cy="914400"/>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英语  选择性必修      第四册  BS</a:t>
            </a:r>
            <a:endParaRPr lang="en-US" sz="2400"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内容1#df=4a0fdcbb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内容1#df=25c02f93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内容1#df=aaa3910b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刷读后续写</a:t>
            </a:r>
            <a:endParaRPr lang="en-US" sz="28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cf896abc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1#df=a01807f7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3.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3.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3.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3.xml"/></Relationships>
</file>

<file path=ppt/slides/_rels/slide10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7.xml"/><Relationship Id="rId1" Type="http://schemas.openxmlformats.org/officeDocument/2006/relationships/slideLayout" Target="../slideLayouts/slideLayout23.xml"/><Relationship Id="rId4" Type="http://schemas.openxmlformats.org/officeDocument/2006/relationships/image" Target="../media/image13.png"/></Relationships>
</file>

<file path=ppt/slides/_rels/slide10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8.xml"/><Relationship Id="rId1" Type="http://schemas.openxmlformats.org/officeDocument/2006/relationships/slideLayout" Target="../slideLayouts/slideLayout4.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4.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4.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4.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5.xml"/></Relationships>
</file>

<file path=ppt/slides/_rels/slide1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4.xml"/><Relationship Id="rId1" Type="http://schemas.openxmlformats.org/officeDocument/2006/relationships/slideLayout" Target="../slideLayouts/slideLayout4.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6.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6.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6.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6.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6.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1.xml"/><Relationship Id="rId1" Type="http://schemas.openxmlformats.org/officeDocument/2006/relationships/slideLayout" Target="../slideLayouts/slideLayout26.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6.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6.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6.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26.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26.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27.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27.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27.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27.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27.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27.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4.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28.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39.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2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0.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28.xml"/></Relationships>
</file>

<file path=ppt/slides/_rels/slide141.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28.xml"/></Relationships>
</file>

<file path=ppt/slides/_rels/slide142.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28.xml"/></Relationships>
</file>

<file path=ppt/slides/_rels/slide143.xml.rels><?xml version="1.0" encoding="UTF-8" standalone="yes"?>
<Relationships xmlns="http://schemas.openxmlformats.org/package/2006/relationships"><Relationship Id="rId2" Type="http://schemas.openxmlformats.org/officeDocument/2006/relationships/notesSlide" Target="../notesSlides/notesSlide119.xml"/><Relationship Id="rId1" Type="http://schemas.openxmlformats.org/officeDocument/2006/relationships/slideLayout" Target="../slideLayouts/slideLayout29.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45.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29.xml"/></Relationships>
</file>

<file path=ppt/slides/_rels/slide146.xml.rels><?xml version="1.0" encoding="UTF-8" standalone="yes"?>
<Relationships xmlns="http://schemas.openxmlformats.org/package/2006/relationships"><Relationship Id="rId2" Type="http://schemas.openxmlformats.org/officeDocument/2006/relationships/notesSlide" Target="../notesSlides/notesSlide121.xml"/><Relationship Id="rId1" Type="http://schemas.openxmlformats.org/officeDocument/2006/relationships/slideLayout" Target="../slideLayouts/slideLayout29.xml"/></Relationships>
</file>

<file path=ppt/slides/_rels/slide147.xml.rels><?xml version="1.0" encoding="UTF-8" standalone="yes"?>
<Relationships xmlns="http://schemas.openxmlformats.org/package/2006/relationships"><Relationship Id="rId2" Type="http://schemas.openxmlformats.org/officeDocument/2006/relationships/notesSlide" Target="../notesSlides/notesSlide122.xml"/><Relationship Id="rId1" Type="http://schemas.openxmlformats.org/officeDocument/2006/relationships/slideLayout" Target="../slideLayouts/slideLayout29.xml"/></Relationships>
</file>

<file path=ppt/slides/_rels/slide148.xml.rels><?xml version="1.0" encoding="UTF-8" standalone="yes"?>
<Relationships xmlns="http://schemas.openxmlformats.org/package/2006/relationships"><Relationship Id="rId2" Type="http://schemas.openxmlformats.org/officeDocument/2006/relationships/notesSlide" Target="../notesSlides/notesSlide123.xml"/><Relationship Id="rId1" Type="http://schemas.openxmlformats.org/officeDocument/2006/relationships/slideLayout" Target="../slideLayouts/slideLayout29.xml"/></Relationships>
</file>

<file path=ppt/slides/_rels/slide149.xml.rels><?xml version="1.0" encoding="UTF-8" standalone="yes"?>
<Relationships xmlns="http://schemas.openxmlformats.org/package/2006/relationships"><Relationship Id="rId2" Type="http://schemas.openxmlformats.org/officeDocument/2006/relationships/notesSlide" Target="../notesSlides/notesSlide124.xml"/><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0.xml.rels><?xml version="1.0" encoding="UTF-8" standalone="yes"?>
<Relationships xmlns="http://schemas.openxmlformats.org/package/2006/relationships"><Relationship Id="rId2" Type="http://schemas.openxmlformats.org/officeDocument/2006/relationships/notesSlide" Target="../notesSlides/notesSlide125.xml"/><Relationship Id="rId1" Type="http://schemas.openxmlformats.org/officeDocument/2006/relationships/slideLayout" Target="../slideLayouts/slideLayout30.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52.xml.rels><?xml version="1.0" encoding="UTF-8" standalone="yes"?>
<Relationships xmlns="http://schemas.openxmlformats.org/package/2006/relationships"><Relationship Id="rId2" Type="http://schemas.openxmlformats.org/officeDocument/2006/relationships/notesSlide" Target="../notesSlides/notesSlide126.xml"/><Relationship Id="rId1" Type="http://schemas.openxmlformats.org/officeDocument/2006/relationships/slideLayout" Target="../slideLayouts/slideLayout30.xml"/></Relationships>
</file>

<file path=ppt/slides/_rels/slide153.xml.rels><?xml version="1.0" encoding="UTF-8" standalone="yes"?>
<Relationships xmlns="http://schemas.openxmlformats.org/package/2006/relationships"><Relationship Id="rId2" Type="http://schemas.openxmlformats.org/officeDocument/2006/relationships/notesSlide" Target="../notesSlides/notesSlide127.xml"/><Relationship Id="rId1" Type="http://schemas.openxmlformats.org/officeDocument/2006/relationships/slideLayout" Target="../slideLayouts/slideLayout30.xml"/></Relationships>
</file>

<file path=ppt/slides/_rels/slide154.xml.rels><?xml version="1.0" encoding="UTF-8" standalone="yes"?>
<Relationships xmlns="http://schemas.openxmlformats.org/package/2006/relationships"><Relationship Id="rId2" Type="http://schemas.openxmlformats.org/officeDocument/2006/relationships/notesSlide" Target="../notesSlides/notesSlide128.xml"/><Relationship Id="rId1" Type="http://schemas.openxmlformats.org/officeDocument/2006/relationships/slideLayout" Target="../slideLayouts/slideLayout30.xml"/></Relationships>
</file>

<file path=ppt/slides/_rels/slide155.xml.rels><?xml version="1.0" encoding="UTF-8" standalone="yes"?>
<Relationships xmlns="http://schemas.openxmlformats.org/package/2006/relationships"><Relationship Id="rId2" Type="http://schemas.openxmlformats.org/officeDocument/2006/relationships/notesSlide" Target="../notesSlides/notesSlide129.xml"/><Relationship Id="rId1" Type="http://schemas.openxmlformats.org/officeDocument/2006/relationships/slideLayout" Target="../slideLayouts/slideLayout30.xml"/></Relationships>
</file>

<file path=ppt/slides/_rels/slide156.xml.rels><?xml version="1.0" encoding="UTF-8" standalone="yes"?>
<Relationships xmlns="http://schemas.openxmlformats.org/package/2006/relationships"><Relationship Id="rId2" Type="http://schemas.openxmlformats.org/officeDocument/2006/relationships/notesSlide" Target="../notesSlides/notesSlide130.xml"/><Relationship Id="rId1" Type="http://schemas.openxmlformats.org/officeDocument/2006/relationships/slideLayout" Target="../slideLayouts/slideLayout30.xml"/></Relationships>
</file>

<file path=ppt/slides/_rels/slide157.xml.rels><?xml version="1.0" encoding="UTF-8" standalone="yes"?>
<Relationships xmlns="http://schemas.openxmlformats.org/package/2006/relationships"><Relationship Id="rId2" Type="http://schemas.openxmlformats.org/officeDocument/2006/relationships/notesSlide" Target="../notesSlides/notesSlide131.xml"/><Relationship Id="rId1" Type="http://schemas.openxmlformats.org/officeDocument/2006/relationships/slideLayout" Target="../slideLayouts/slideLayout30.xml"/></Relationships>
</file>

<file path=ppt/slides/_rels/slide158.xml.rels><?xml version="1.0" encoding="UTF-8" standalone="yes"?>
<Relationships xmlns="http://schemas.openxmlformats.org/package/2006/relationships"><Relationship Id="rId2" Type="http://schemas.openxmlformats.org/officeDocument/2006/relationships/notesSlide" Target="../notesSlides/notesSlide132.xml"/><Relationship Id="rId1" Type="http://schemas.openxmlformats.org/officeDocument/2006/relationships/slideLayout" Target="../slideLayouts/slideLayout30.xml"/></Relationships>
</file>

<file path=ppt/slides/_rels/slide159.xml.rels><?xml version="1.0" encoding="UTF-8" standalone="yes"?>
<Relationships xmlns="http://schemas.openxmlformats.org/package/2006/relationships"><Relationship Id="rId2" Type="http://schemas.openxmlformats.org/officeDocument/2006/relationships/notesSlide" Target="../notesSlides/notesSlide133.xml"/><Relationship Id="rId1" Type="http://schemas.openxmlformats.org/officeDocument/2006/relationships/slideLayout" Target="../slideLayouts/slideLayout3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61.xml.rels><?xml version="1.0" encoding="UTF-8" standalone="yes"?>
<Relationships xmlns="http://schemas.openxmlformats.org/package/2006/relationships"><Relationship Id="rId2" Type="http://schemas.openxmlformats.org/officeDocument/2006/relationships/notesSlide" Target="../notesSlides/notesSlide134.xml"/><Relationship Id="rId1" Type="http://schemas.openxmlformats.org/officeDocument/2006/relationships/slideLayout" Target="../slideLayouts/slideLayout31.xml"/></Relationships>
</file>

<file path=ppt/slides/_rels/slide162.xml.rels><?xml version="1.0" encoding="UTF-8" standalone="yes"?>
<Relationships xmlns="http://schemas.openxmlformats.org/package/2006/relationships"><Relationship Id="rId2" Type="http://schemas.openxmlformats.org/officeDocument/2006/relationships/notesSlide" Target="../notesSlides/notesSlide135.xml"/><Relationship Id="rId1" Type="http://schemas.openxmlformats.org/officeDocument/2006/relationships/slideLayout" Target="../slideLayouts/slideLayout31.xml"/></Relationships>
</file>

<file path=ppt/slides/_rels/slide163.xml.rels><?xml version="1.0" encoding="UTF-8" standalone="yes"?>
<Relationships xmlns="http://schemas.openxmlformats.org/package/2006/relationships"><Relationship Id="rId2" Type="http://schemas.openxmlformats.org/officeDocument/2006/relationships/notesSlide" Target="../notesSlides/notesSlide136.xml"/><Relationship Id="rId1" Type="http://schemas.openxmlformats.org/officeDocument/2006/relationships/slideLayout" Target="../slideLayouts/slideLayout31.xml"/></Relationships>
</file>

<file path=ppt/slides/_rels/slide164.xml.rels><?xml version="1.0" encoding="UTF-8" standalone="yes"?>
<Relationships xmlns="http://schemas.openxmlformats.org/package/2006/relationships"><Relationship Id="rId2" Type="http://schemas.openxmlformats.org/officeDocument/2006/relationships/notesSlide" Target="../notesSlides/notesSlide137.xml"/><Relationship Id="rId1" Type="http://schemas.openxmlformats.org/officeDocument/2006/relationships/slideLayout" Target="../slideLayouts/slideLayout31.xml"/></Relationships>
</file>

<file path=ppt/slides/_rels/slide165.xml.rels><?xml version="1.0" encoding="UTF-8" standalone="yes"?>
<Relationships xmlns="http://schemas.openxmlformats.org/package/2006/relationships"><Relationship Id="rId2" Type="http://schemas.openxmlformats.org/officeDocument/2006/relationships/notesSlide" Target="../notesSlides/notesSlide138.xml"/><Relationship Id="rId1" Type="http://schemas.openxmlformats.org/officeDocument/2006/relationships/slideLayout" Target="../slideLayouts/slideLayout3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68.xml.rels><?xml version="1.0" encoding="UTF-8" standalone="yes"?>
<Relationships xmlns="http://schemas.openxmlformats.org/package/2006/relationships"><Relationship Id="rId2" Type="http://schemas.openxmlformats.org/officeDocument/2006/relationships/notesSlide" Target="../notesSlides/notesSlide139.xml"/><Relationship Id="rId1" Type="http://schemas.openxmlformats.org/officeDocument/2006/relationships/slideLayout" Target="../slideLayouts/slideLayout32.xml"/></Relationships>
</file>

<file path=ppt/slides/_rels/slide169.xml.rels><?xml version="1.0" encoding="UTF-8" standalone="yes"?>
<Relationships xmlns="http://schemas.openxmlformats.org/package/2006/relationships"><Relationship Id="rId2" Type="http://schemas.openxmlformats.org/officeDocument/2006/relationships/notesSlide" Target="../notesSlides/notesSlide140.xml"/><Relationship Id="rId1" Type="http://schemas.openxmlformats.org/officeDocument/2006/relationships/slideLayout" Target="../slideLayouts/slideLayout3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70.xml.rels><?xml version="1.0" encoding="UTF-8" standalone="yes"?>
<Relationships xmlns="http://schemas.openxmlformats.org/package/2006/relationships"><Relationship Id="rId2" Type="http://schemas.openxmlformats.org/officeDocument/2006/relationships/notesSlide" Target="../notesSlides/notesSlide141.xml"/><Relationship Id="rId1" Type="http://schemas.openxmlformats.org/officeDocument/2006/relationships/slideLayout" Target="../slideLayouts/slideLayout32.xml"/></Relationships>
</file>

<file path=ppt/slides/_rels/slide171.xml.rels><?xml version="1.0" encoding="UTF-8" standalone="yes"?>
<Relationships xmlns="http://schemas.openxmlformats.org/package/2006/relationships"><Relationship Id="rId2" Type="http://schemas.openxmlformats.org/officeDocument/2006/relationships/notesSlide" Target="../notesSlides/notesSlide142.xml"/><Relationship Id="rId1" Type="http://schemas.openxmlformats.org/officeDocument/2006/relationships/slideLayout" Target="../slideLayouts/slideLayout32.xml"/></Relationships>
</file>

<file path=ppt/slides/_rels/slide172.xml.rels><?xml version="1.0" encoding="UTF-8" standalone="yes"?>
<Relationships xmlns="http://schemas.openxmlformats.org/package/2006/relationships"><Relationship Id="rId2" Type="http://schemas.openxmlformats.org/officeDocument/2006/relationships/notesSlide" Target="../notesSlides/notesSlide143.xml"/><Relationship Id="rId1" Type="http://schemas.openxmlformats.org/officeDocument/2006/relationships/slideLayout" Target="../slideLayouts/slideLayout3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74.xml.rels><?xml version="1.0" encoding="UTF-8" standalone="yes"?>
<Relationships xmlns="http://schemas.openxmlformats.org/package/2006/relationships"><Relationship Id="rId2" Type="http://schemas.openxmlformats.org/officeDocument/2006/relationships/notesSlide" Target="../notesSlides/notesSlide144.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5.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5.xml"/></Relationships>
</file>

<file path=ppt/slides/_rels/slide5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6.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6.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6.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6.xml"/></Relationships>
</file>

<file path=ppt/slides/_rels/slide5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8.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7.xml"/></Relationships>
</file>

<file path=ppt/slides/_rels/slide6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9.xml"/><Relationship Id="rId1" Type="http://schemas.openxmlformats.org/officeDocument/2006/relationships/slideLayout" Target="../slideLayouts/slideLayout17.xml"/></Relationships>
</file>

<file path=ppt/slides/_rels/slide6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0.xml"/><Relationship Id="rId1" Type="http://schemas.openxmlformats.org/officeDocument/2006/relationships/slideLayout" Target="../slideLayouts/slideLayout17.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7.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7.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7.xml"/></Relationships>
</file>

<file path=ppt/slides/_rels/slide6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4.xml"/><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8.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8.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8.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9.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0.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0.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0.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0.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1.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1.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1.xml"/></Relationships>
</file>

<file path=ppt/slides/_rels/slide8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9.xml"/><Relationship Id="rId1" Type="http://schemas.openxmlformats.org/officeDocument/2006/relationships/slideLayout" Target="../slideLayouts/slideLayout4.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2.xml"/></Relationships>
</file>

<file path=ppt/slides/_rels/slide9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0.xml"/><Relationship Id="rId1" Type="http://schemas.openxmlformats.org/officeDocument/2006/relationships/slideLayout" Target="../slideLayouts/slideLayout2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3.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M_6_BD.59_1#871e90973?vja=1&amp;pid=97e9a5fe4&amp;color=0,0,0&amp;vtp=1&amp;bt=1"/>
          <p:cNvSpPr/>
          <p:nvPr/>
        </p:nvSpPr>
        <p:spPr>
          <a:xfrm>
            <a:off x="722376" y="896112"/>
            <a:ext cx="10753344" cy="530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在空白处填入括号内单词的正确形式。</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America’s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reached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its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recorded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Officials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lawmakers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Utah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take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measures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prevent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further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levels.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current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severe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conditions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affecting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Utah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other</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supply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crops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Utah,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fastest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Utah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American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severe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levels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raised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concerns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harmful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dust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damage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and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（economy）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problems.9.</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risks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millions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animals.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Utah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Governor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proposed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$46</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million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problems.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methods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forward.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actually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remains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seen.</a:t>
            </a:r>
            <a:endParaRPr lang="en-US" altLang="zh-CN" sz="2000" dirty="0"/>
          </a:p>
        </p:txBody>
      </p:sp>
      <p:sp>
        <p:nvSpPr>
          <p:cNvPr id="3" name="QM_6_AN.60_1#871e90973.blank?vja=1&amp;pid=97e9a5fe4&amp;color=0,0,0&amp;vpa=34&amp;vtp=1"/>
          <p:cNvSpPr/>
          <p:nvPr/>
        </p:nvSpPr>
        <p:spPr>
          <a:xfrm>
            <a:off x="5401056" y="1239012"/>
            <a:ext cx="7604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natural</a:t>
            </a:r>
            <a:endParaRPr lang="en-US" altLang="zh-CN" sz="2000" dirty="0"/>
          </a:p>
        </p:txBody>
      </p:sp>
      <p:sp>
        <p:nvSpPr>
          <p:cNvPr id="4" name="QM_6_AN.61_1#871e90973.blank?vja=1&amp;pid=97e9a5fe4&amp;color=0,0,0&amp;vpa=35&amp;vtp=1"/>
          <p:cNvSpPr/>
          <p:nvPr/>
        </p:nvSpPr>
        <p:spPr>
          <a:xfrm>
            <a:off x="10645839" y="1239012"/>
            <a:ext cx="7191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lowest</a:t>
            </a:r>
            <a:endParaRPr lang="en-US" altLang="zh-CN" sz="2000" dirty="0"/>
          </a:p>
        </p:txBody>
      </p:sp>
      <p:sp>
        <p:nvSpPr>
          <p:cNvPr id="5" name="QM_6_AN.62_1#871e90973.blank?vja=1&amp;pid=97e9a5fe4&amp;color=0,0,0&amp;vpa=36&amp;vtp=1"/>
          <p:cNvSpPr/>
          <p:nvPr/>
        </p:nvSpPr>
        <p:spPr>
          <a:xfrm>
            <a:off x="998601" y="2001012"/>
            <a:ext cx="93840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effective</a:t>
            </a:r>
            <a:endParaRPr lang="en-US" altLang="zh-CN" sz="2000" dirty="0"/>
          </a:p>
        </p:txBody>
      </p:sp>
      <p:sp>
        <p:nvSpPr>
          <p:cNvPr id="6" name="QM_6_AN.63_1#871e90973.blank?vja=1&amp;pid=97e9a5fe4&amp;color=0,0,0&amp;vpa=37&amp;vtp=1"/>
          <p:cNvSpPr/>
          <p:nvPr/>
        </p:nvSpPr>
        <p:spPr>
          <a:xfrm>
            <a:off x="9413494" y="2382012"/>
            <a:ext cx="8461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western</a:t>
            </a:r>
            <a:endParaRPr lang="en-US" altLang="zh-CN" sz="2000" dirty="0"/>
          </a:p>
        </p:txBody>
      </p:sp>
      <p:sp>
        <p:nvSpPr>
          <p:cNvPr id="7" name="QM_6_AN.64_1#871e90973.blank?vja=1&amp;pid=97e9a5fe4&amp;color=0,0,0&amp;vpa=38&amp;vtp=1"/>
          <p:cNvSpPr/>
          <p:nvPr/>
        </p:nvSpPr>
        <p:spPr>
          <a:xfrm>
            <a:off x="2655189" y="3131312"/>
            <a:ext cx="903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growing</a:t>
            </a:r>
            <a:endParaRPr lang="en-US" altLang="zh-CN" sz="2000" dirty="0"/>
          </a:p>
        </p:txBody>
      </p:sp>
      <p:sp>
        <p:nvSpPr>
          <p:cNvPr id="8" name="QM_6_AN.65_1#871e90973.blank?vja=1&amp;pid=97e9a5fe4&amp;color=0,0,0&amp;vpa=39&amp;vtp=1"/>
          <p:cNvSpPr/>
          <p:nvPr/>
        </p:nvSpPr>
        <p:spPr>
          <a:xfrm>
            <a:off x="8654542" y="3144012"/>
            <a:ext cx="6191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driest</a:t>
            </a:r>
            <a:endParaRPr lang="en-US" altLang="zh-CN" sz="2000" dirty="0"/>
          </a:p>
        </p:txBody>
      </p:sp>
      <p:sp>
        <p:nvSpPr>
          <p:cNvPr id="9" name="QM_6_AN.66_1#871e90973.blank?vja=1&amp;pid=97e9a5fe4&amp;color=0,0,0&amp;vpa=40&amp;vtp=1"/>
          <p:cNvSpPr/>
          <p:nvPr/>
        </p:nvSpPr>
        <p:spPr>
          <a:xfrm>
            <a:off x="4700334" y="3906012"/>
            <a:ext cx="15208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environmental</a:t>
            </a:r>
            <a:endParaRPr lang="en-US" altLang="zh-CN" sz="2000" dirty="0"/>
          </a:p>
        </p:txBody>
      </p:sp>
      <p:sp>
        <p:nvSpPr>
          <p:cNvPr id="10" name="QM_6_AN.67_1#871e90973.blank?vja=1&amp;pid=97e9a5fe4&amp;color=0,0,0&amp;vpa=41&amp;vtp=1"/>
          <p:cNvSpPr/>
          <p:nvPr/>
        </p:nvSpPr>
        <p:spPr>
          <a:xfrm>
            <a:off x="10353739" y="3906012"/>
            <a:ext cx="1042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economic</a:t>
            </a:r>
            <a:endParaRPr lang="en-US" altLang="zh-CN" sz="2000" dirty="0"/>
          </a:p>
        </p:txBody>
      </p:sp>
      <p:sp>
        <p:nvSpPr>
          <p:cNvPr id="11" name="QM_6_AN.68_1#871e90973.blank?vja=1&amp;pid=97e9a5fe4&amp;color=0,0,0&amp;vpa=42&amp;vtp=1"/>
          <p:cNvSpPr/>
          <p:nvPr/>
        </p:nvSpPr>
        <p:spPr>
          <a:xfrm>
            <a:off x="3592449" y="4287012"/>
            <a:ext cx="803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Further</a:t>
            </a:r>
            <a:endParaRPr lang="en-US" altLang="zh-CN" sz="2000" dirty="0"/>
          </a:p>
        </p:txBody>
      </p:sp>
      <p:sp>
        <p:nvSpPr>
          <p:cNvPr id="12" name="QM_6_AN.69_1#871e90973.blank?vja=1&amp;pid=97e9a5fe4&amp;color=0,0,0&amp;vpa=43&amp;vtp=1"/>
          <p:cNvSpPr/>
          <p:nvPr/>
        </p:nvSpPr>
        <p:spPr>
          <a:xfrm>
            <a:off x="9783699" y="5417312"/>
            <a:ext cx="7747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helpful</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0">
                                            <p:bg/>
                                          </p:spTgt>
                                        </p:tgtEl>
                                        <p:attrNameLst>
                                          <p:attrName>style.visibility</p:attrName>
                                        </p:attrNameLst>
                                      </p:cBhvr>
                                      <p:to>
                                        <p:strVal val="visible"/>
                                      </p:to>
                                    </p:set>
                                    <p:animEffect transition="in" filter="fade">
                                      <p:cBhvr>
                                        <p:cTn id="63" dur="500"/>
                                        <p:tgtEl>
                                          <p:spTgt spid="10">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0">
                                            <p:txEl>
                                              <p:pRg st="0" end="0"/>
                                            </p:txEl>
                                          </p:spTgt>
                                        </p:tgtEl>
                                        <p:attrNameLst>
                                          <p:attrName>style.visibility</p:attrName>
                                        </p:attrNameLst>
                                      </p:cBhvr>
                                      <p:to>
                                        <p:strVal val="visible"/>
                                      </p:to>
                                    </p:set>
                                    <p:animEffect transition="in" filter="fade">
                                      <p:cBhvr>
                                        <p:cTn id="66" dur="500"/>
                                        <p:tgtEl>
                                          <p:spTgt spid="10">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1">
                                            <p:bg/>
                                          </p:spTgt>
                                        </p:tgtEl>
                                        <p:attrNameLst>
                                          <p:attrName>style.visibility</p:attrName>
                                        </p:attrNameLst>
                                      </p:cBhvr>
                                      <p:to>
                                        <p:strVal val="visible"/>
                                      </p:to>
                                    </p:set>
                                    <p:animEffect transition="in" filter="fade">
                                      <p:cBhvr>
                                        <p:cTn id="71" dur="500"/>
                                        <p:tgtEl>
                                          <p:spTgt spid="11">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1">
                                            <p:txEl>
                                              <p:pRg st="0" end="0"/>
                                            </p:txEl>
                                          </p:spTgt>
                                        </p:tgtEl>
                                        <p:attrNameLst>
                                          <p:attrName>style.visibility</p:attrName>
                                        </p:attrNameLst>
                                      </p:cBhvr>
                                      <p:to>
                                        <p:strVal val="visible"/>
                                      </p:to>
                                    </p:set>
                                    <p:animEffect transition="in" filter="fade">
                                      <p:cBhvr>
                                        <p:cTn id="74" dur="500"/>
                                        <p:tgtEl>
                                          <p:spTgt spid="11">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2">
                                            <p:bg/>
                                          </p:spTgt>
                                        </p:tgtEl>
                                        <p:attrNameLst>
                                          <p:attrName>style.visibility</p:attrName>
                                        </p:attrNameLst>
                                      </p:cBhvr>
                                      <p:to>
                                        <p:strVal val="visible"/>
                                      </p:to>
                                    </p:set>
                                    <p:animEffect transition="in" filter="fade">
                                      <p:cBhvr>
                                        <p:cTn id="79" dur="500"/>
                                        <p:tgtEl>
                                          <p:spTgt spid="12">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2">
                                            <p:txEl>
                                              <p:pRg st="0" end="0"/>
                                            </p:txEl>
                                          </p:spTgt>
                                        </p:tgtEl>
                                        <p:attrNameLst>
                                          <p:attrName>style.visibility</p:attrName>
                                        </p:attrNameLst>
                                      </p:cBhvr>
                                      <p:to>
                                        <p:strVal val="visible"/>
                                      </p:to>
                                    </p:set>
                                    <p:animEffect transition="in" filter="fade">
                                      <p:cBhvr>
                                        <p:cTn id="82"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P spid="9" grpId="0" build="p" animBg="1"/>
      <p:bldP spid="10" grpId="0" build="p" animBg="1"/>
      <p:bldP spid="11" grpId="0" build="p" animBg="1"/>
      <p:bldP spid="12" grpId="0" build="p" animBg="1"/>
    </p:bldLst>
  </p:timing>
</p:sld>
</file>

<file path=ppt/slides/slide100.xml><?xml version="1.0" encoding="utf-8"?>
<p:sld xmlns:a="http://schemas.openxmlformats.org/drawingml/2006/main" xmlns:r="http://schemas.openxmlformats.org/officeDocument/2006/relationships" xmlns:p="http://schemas.openxmlformats.org/presentationml/2006/main">
  <p:cSld name="Slide 99&amp;si=99">
    <p:spTree>
      <p:nvGrpSpPr>
        <p:cNvPr id="1" name=""/>
        <p:cNvGrpSpPr/>
        <p:nvPr/>
      </p:nvGrpSpPr>
      <p:grpSpPr>
        <a:xfrm>
          <a:off x="0" y="0"/>
          <a:ext cx="0" cy="0"/>
          <a:chOff x="0" y="0"/>
          <a:chExt cx="0" cy="0"/>
        </a:xfrm>
      </p:grpSpPr>
      <p:sp>
        <p:nvSpPr>
          <p:cNvPr id="2" name="QM_6_BD.492_1#a08663f69?vja=1&amp;pid=eed18dc8c&amp;color=0,0,0&amp;mp=1&amp;vtp=1&amp;bt=1"/>
          <p:cNvSpPr/>
          <p:nvPr/>
        </p:nvSpPr>
        <p:spPr>
          <a:xfrm>
            <a:off x="722376" y="896112"/>
            <a:ext cx="10753344" cy="2633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course,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boredom.</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B.Bored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subjects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boredom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meaningful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valuable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expected.</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E.Actually,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boredom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countless.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F.We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boredom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mobile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devices.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G.When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satisfied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engaged.</a:t>
            </a:r>
            <a:endParaRPr lang="en-US" altLang="zh-CN" sz="2000" dirty="0"/>
          </a:p>
        </p:txBody>
      </p:sp>
      <p:sp>
        <p:nvSpPr>
          <p:cNvPr id="3" name="QM_6_EX.493_1#a08663f69?vja=1&amp;pid=eed18dc8c&amp;color=0,0,0&amp;vtp=1"/>
          <p:cNvSpPr/>
          <p:nvPr/>
        </p:nvSpPr>
        <p:spPr>
          <a:xfrm>
            <a:off x="722376" y="3563747"/>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本文是一篇议论文。文章主要讨论了无聊的好处，两项研究发现无聊可以激发创造力，并提出我们应该学会区分有益的无聊和糟糕的无聊。</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01.xml><?xml version="1.0" encoding="utf-8"?>
<p:sld xmlns:a="http://schemas.openxmlformats.org/drawingml/2006/main" xmlns:r="http://schemas.openxmlformats.org/officeDocument/2006/relationships" xmlns:p="http://schemas.openxmlformats.org/presentationml/2006/main">
  <p:cSld name="Slide 100&amp;si=100">
    <p:spTree>
      <p:nvGrpSpPr>
        <p:cNvPr id="1" name=""/>
        <p:cNvGrpSpPr/>
        <p:nvPr/>
      </p:nvGrpSpPr>
      <p:grpSpPr>
        <a:xfrm>
          <a:off x="0" y="0"/>
          <a:ext cx="0" cy="0"/>
          <a:chOff x="0" y="0"/>
          <a:chExt cx="0" cy="0"/>
        </a:xfrm>
      </p:grpSpPr>
      <p:sp>
        <p:nvSpPr>
          <p:cNvPr id="2" name="QB_7_BD.494_1#e49a2f7d2?vja=1&amp;pid=a08663f69&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7_AN.495_1#e49a2f7d2.blank?vja=1&amp;pid=a08663f69&amp;color=0,0,0&amp;vpa=218&amp;vtp=1"/>
          <p:cNvSpPr/>
          <p:nvPr/>
        </p:nvSpPr>
        <p:spPr>
          <a:xfrm>
            <a:off x="1036701" y="8580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B_7_AS.496_1#e49a2f7d2?vja=1&amp;pid=a08663f69&amp;color=0,0,0&amp;vtp=1"/>
          <p:cNvSpPr/>
          <p:nvPr/>
        </p:nvSpPr>
        <p:spPr>
          <a:xfrm>
            <a:off x="722376" y="1315847"/>
            <a:ext cx="10753344" cy="1909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文章开头以契诃夫的戏剧引出话题，讲到如果是在现代，那么人们大概率会用手机来排解无聊，现代社会想要摆脱无聊是很容易的；下文则开始介绍有关无聊可以带来益处的实验，设空处应承接上文，并能引出下文内容。C项（但如果无聊是一种有意义的体验呢?）与上文构成转折关系，引出下文两项研究的新发现：无聊可以激发创造力，同时C项中的bored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meaningful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experience与第二段开头的That相呼应，为That指代的对象。故选C项。</a:t>
            </a:r>
            <a:endParaRPr lang="en-US" altLang="zh-CN" sz="2200" dirty="0"/>
          </a:p>
        </p:txBody>
      </p:sp>
      <p:sp>
        <p:nvSpPr>
          <p:cNvPr id="5" name="QB_7_BD.497_1#06cb3252b?vja=1&amp;pid=a08663f69&amp;color=0,0,0&amp;vtp=1"/>
          <p:cNvSpPr/>
          <p:nvPr/>
        </p:nvSpPr>
        <p:spPr>
          <a:xfrm>
            <a:off x="722376" y="32533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7_AN.498_1#06cb3252b.blank?vja=1&amp;pid=a08663f69&amp;color=0,0,0&amp;vpa=219&amp;vtp=1"/>
          <p:cNvSpPr/>
          <p:nvPr/>
        </p:nvSpPr>
        <p:spPr>
          <a:xfrm>
            <a:off x="1036701" y="32152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7" name="QB_7_AS.499_1#06cb3252b?vja=1&amp;pid=a08663f69&amp;color=0,0,0&amp;vtp=1"/>
          <p:cNvSpPr/>
          <p:nvPr/>
        </p:nvSpPr>
        <p:spPr>
          <a:xfrm>
            <a:off x="722376" y="36780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上文介绍了一项关于无聊与创造性思维之间关系的研究并提出问题，B项（无聊的受试者提出了更多有创造性的想法）回答了第一项研究的结果，上下文语义连贯。故选B项。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102.xml><?xml version="1.0" encoding="utf-8"?>
<p:sld xmlns:a="http://schemas.openxmlformats.org/drawingml/2006/main" xmlns:r="http://schemas.openxmlformats.org/officeDocument/2006/relationships" xmlns:p="http://schemas.openxmlformats.org/presentationml/2006/main">
  <p:cSld name="Slide 101&amp;si=101">
    <p:spTree>
      <p:nvGrpSpPr>
        <p:cNvPr id="1" name=""/>
        <p:cNvGrpSpPr/>
        <p:nvPr/>
      </p:nvGrpSpPr>
      <p:grpSpPr>
        <a:xfrm>
          <a:off x="0" y="0"/>
          <a:ext cx="0" cy="0"/>
          <a:chOff x="0" y="0"/>
          <a:chExt cx="0" cy="0"/>
        </a:xfrm>
      </p:grpSpPr>
      <p:sp>
        <p:nvSpPr>
          <p:cNvPr id="2" name="QB_7_BD.500_1#d4fb59ed7?vja=1&amp;pid=a08663f69&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7_AN.501_1#d4fb59ed7.blank?vja=1&amp;pid=a08663f69&amp;color=0,0,0&amp;vpa=220&amp;vtp=1"/>
          <p:cNvSpPr/>
          <p:nvPr/>
        </p:nvSpPr>
        <p:spPr>
          <a:xfrm>
            <a:off x="1024001" y="8580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a:t>
            </a:r>
            <a:endParaRPr lang="en-US" altLang="zh-CN" sz="2000" dirty="0"/>
          </a:p>
        </p:txBody>
      </p:sp>
      <p:sp>
        <p:nvSpPr>
          <p:cNvPr id="4" name="QB_7_AS.502_1#d4fb59ed7?vja=1&amp;pid=a08663f69&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spc="-50" dirty="0">
                <a:solidFill>
                  <a:srgbClr val="639319"/>
                </a:solidFill>
                <a:latin typeface="Times New Roman" pitchFamily="34" charset="0"/>
                <a:ea typeface="微软雅黑" pitchFamily="34" charset="-122"/>
                <a:cs typeface="Times New Roman"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385723"/>
                </a:solidFill>
                <a:latin typeface="Times New Roman" pitchFamily="34" charset="0"/>
                <a:ea typeface="微软雅黑" pitchFamily="34" charset="-122"/>
                <a:cs typeface="Times New Roman" pitchFamily="34" charset="-120"/>
              </a:rPr>
              <a:t>上文提到无聊会让人寻求新的东西，空后则举例说明无事可做的孩子会自己发明一些有趣的游戏来进行娱乐。G项（当你不满足于你的状态时，你就会去寻找和投入某件事情）是由上文得出的结论，同时也呼应空后的例子，说明无聊会激发人的探索和创新精神，符合语境。故选G项。</a:t>
            </a:r>
            <a:endParaRPr lang="en-US" altLang="zh-CN" sz="2200" spc="-50" dirty="0"/>
          </a:p>
        </p:txBody>
      </p:sp>
      <p:sp>
        <p:nvSpPr>
          <p:cNvPr id="5" name="QB_7_BD.503_1#02b433d09?vja=1&amp;pid=a08663f69&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7_AN.504_1#02b433d09.blank?vja=1&amp;pid=a08663f69&amp;color=0,0,0&amp;vpa=221&amp;vtp=1"/>
          <p:cNvSpPr/>
          <p:nvPr/>
        </p:nvSpPr>
        <p:spPr>
          <a:xfrm>
            <a:off x="1049401" y="2465959"/>
            <a:ext cx="198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t>
            </a:r>
            <a:endParaRPr lang="en-US" altLang="zh-CN" sz="2000" dirty="0"/>
          </a:p>
        </p:txBody>
      </p:sp>
      <p:sp>
        <p:nvSpPr>
          <p:cNvPr id="7" name="QB_7_AS.505_1#02b433d09?vja=1&amp;pid=a08663f69&amp;color=0,0,0&amp;vtp=1"/>
          <p:cNvSpPr/>
          <p:nvPr/>
        </p:nvSpPr>
        <p:spPr>
          <a:xfrm>
            <a:off x="722376" y="29287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设空处和下文“This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might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relieve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temporarily,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shuts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down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deeper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thinking.”都是桑迪·曼的观点，根据下文中的This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might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relieve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temporarily可知，设空处应提到一种暂时缓解无聊的方法。F项（我们试图用移动设备打发无聊的每一刻）提出我们用移动设备打发无聊时间，与下文中的This相呼应，为This指代的对象。故选F项。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103.xml><?xml version="1.0" encoding="utf-8"?>
<p:sld xmlns:a="http://schemas.openxmlformats.org/drawingml/2006/main" xmlns:r="http://schemas.openxmlformats.org/officeDocument/2006/relationships" xmlns:p="http://schemas.openxmlformats.org/presentationml/2006/main">
  <p:cSld name="Slide 102&amp;si=102">
    <p:spTree>
      <p:nvGrpSpPr>
        <p:cNvPr id="1" name=""/>
        <p:cNvGrpSpPr/>
        <p:nvPr/>
      </p:nvGrpSpPr>
      <p:grpSpPr>
        <a:xfrm>
          <a:off x="0" y="0"/>
          <a:ext cx="0" cy="0"/>
          <a:chOff x="0" y="0"/>
          <a:chExt cx="0" cy="0"/>
        </a:xfrm>
      </p:grpSpPr>
      <p:sp>
        <p:nvSpPr>
          <p:cNvPr id="2" name="QB_7_BD.506_1#b5497f21d?vja=1&amp;pid=a08663f69&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7_AN.507_1#b5497f21d.blank?vja=1&amp;pid=a08663f69&amp;color=0,0,0&amp;vpa=222&amp;vtp=1"/>
          <p:cNvSpPr/>
          <p:nvPr/>
        </p:nvSpPr>
        <p:spPr>
          <a:xfrm>
            <a:off x="1024001" y="8580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B_7_AS.508_1#b5497f21d?vja=1&amp;pid=a08663f69&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为本段的段首句，结合空后内容可知，本段提到了两种不同类型的无聊，空后先提到了好的无聊能够激发人们的创造力，还表示糟糕的无聊会让人感到疲惫，A项（当然，也有糟糕的无聊）引出下文对两种无聊类型的对比和讨论，符合语境。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04.xml><?xml version="1.0" encoding="utf-8"?>
<p:sld xmlns:a="http://schemas.openxmlformats.org/drawingml/2006/main" xmlns:r="http://schemas.openxmlformats.org/officeDocument/2006/relationships" xmlns:p="http://schemas.openxmlformats.org/presentationml/2006/main">
  <p:cSld name="Slide 103&amp;si=103">
    <p:spTree>
      <p:nvGrpSpPr>
        <p:cNvPr id="1" name=""/>
        <p:cNvGrpSpPr/>
        <p:nvPr/>
      </p:nvGrpSpPr>
      <p:grpSpPr>
        <a:xfrm>
          <a:off x="0" y="0"/>
          <a:ext cx="0" cy="0"/>
          <a:chOff x="0" y="0"/>
          <a:chExt cx="0" cy="0"/>
        </a:xfrm>
      </p:grpSpPr>
      <p:pic>
        <p:nvPicPr>
          <p:cNvPr id="2" name="P_6_BD#adfa14c0c?vja=1&amp;pid=eed18dc8c&amp;color=0,0,0&amp;tib=255,255,255&amp;vtp=1&amp;bt=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3" name="P_6#adfa14c0c?vja=1&amp;pid=eed18dc8c&amp;color=0,0,0&amp;tib=255,255,255&amp;iip=1&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48698" y="1863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6#adfa14c0c?vja=1&amp;pid=eed18dc8c&amp;color=0,0,0&amp;vtp=1"/>
          <p:cNvSpPr/>
          <p:nvPr/>
        </p:nvSpPr>
        <p:spPr>
          <a:xfrm>
            <a:off x="722377" y="1737184"/>
            <a:ext cx="10749631" cy="2633853"/>
          </a:xfrm>
          <a:prstGeom prst="rect">
            <a:avLst/>
          </a:prstGeom>
          <a:noFill/>
          <a:ln/>
        </p:spPr>
        <p:txBody>
          <a:bodyPr wrap="square" lIns="0" tIns="0" rIns="0" bIns="0" rtlCol="0" anchor="t"/>
          <a:lstStyle/>
          <a:p>
            <a:pPr algn="l">
              <a:lnSpc>
                <a:spcPct val="125000"/>
              </a:lnSpc>
            </a:pPr>
            <a:r>
              <a:rPr lang="en-US" altLang="zh-CN" sz="100" b="0" i="0" kern="0" spc="-99900" dirty="0">
                <a:solidFill>
                  <a:srgbClr val="FFFFFF"/>
                </a:solidFill>
                <a:latin typeface="Times New Roman" pitchFamily="34" charset="0"/>
                <a:ea typeface="微软雅黑" pitchFamily="34" charset="-122"/>
                <a:cs typeface="Times New Roman" pitchFamily="34" charset="-120"/>
              </a:rPr>
              <a:t>&amp;</a:t>
            </a:r>
            <a:r>
              <a:rPr lang="en-US" altLang="zh-CN" sz="100" b="0" i="0" kern="0" spc="-99900">
                <a:solidFill>
                  <a:srgbClr val="FFFFFF"/>
                </a:solidFill>
                <a:latin typeface="Times New Roman" pitchFamily="34" charset="0"/>
                <a:ea typeface="微软雅黑" pitchFamily="34" charset="-122"/>
                <a:cs typeface="Times New Roman" pitchFamily="34" charset="-120"/>
              </a:rPr>
              <a:t>1&amp;</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2000" b="1" i="0">
                <a:solidFill>
                  <a:srgbClr val="000000"/>
                </a:solidFill>
                <a:latin typeface="Times New Roman" pitchFamily="34" charset="0"/>
                <a:ea typeface="微软雅黑" pitchFamily="34" charset="-122"/>
                <a:cs typeface="Times New Roman" pitchFamily="34" charset="-120"/>
              </a:rPr>
              <a:t>核心词汇</a:t>
            </a: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1.fascinating</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adj</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.有极大吸引力的；迷人的</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2.distract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.分散（注意力）；使分心</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3.distinguish</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.&amp;</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vi</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.区分；辨别</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10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&amp;2&amp;</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2000" b="1"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熟词生义</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subject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熟义：</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n</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.主题；学科</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生义：</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n</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.实验对象</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.使顺从；征服</a:t>
            </a:r>
            <a:endParaRPr lang="en-US" altLang="zh-CN" sz="100" dirty="0"/>
          </a:p>
        </p:txBody>
      </p:sp>
      <p:pic>
        <p:nvPicPr>
          <p:cNvPr id="8" name="P_6#adfa14c0c?vja=1&amp;pid=eed18dc8c&amp;color=0,0,0&amp;tib=255,255,255&amp;iip=2&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48698" y="3387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05.xml><?xml version="1.0" encoding="utf-8"?>
<p:sld xmlns:a="http://schemas.openxmlformats.org/drawingml/2006/main" xmlns:r="http://schemas.openxmlformats.org/officeDocument/2006/relationships" xmlns:p="http://schemas.openxmlformats.org/presentationml/2006/main">
  <p:cSld name="Slide 104&amp;si=104">
    <p:spTree>
      <p:nvGrpSpPr>
        <p:cNvPr id="1" name=""/>
        <p:cNvGrpSpPr/>
        <p:nvPr/>
      </p:nvGrpSpPr>
      <p:grpSpPr>
        <a:xfrm>
          <a:off x="0" y="0"/>
          <a:ext cx="0" cy="0"/>
          <a:chOff x="0" y="0"/>
          <a:chExt cx="0" cy="0"/>
        </a:xfrm>
      </p:grpSpPr>
      <p:sp>
        <p:nvSpPr>
          <p:cNvPr id="2" name="C_4#8e95d20f7.fixed?vja=1&amp;pid=85bf420e6&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04</a:t>
            </a:r>
            <a:endParaRPr lang="en-US" altLang="zh-CN" sz="7200" dirty="0"/>
          </a:p>
        </p:txBody>
      </p:sp>
      <p:sp>
        <p:nvSpPr>
          <p:cNvPr id="3" name="C_4#8e95d20f7.fixed?vja=1&amp;pid=85bf420e6&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Writing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Workshop—Reading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Club</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2</a:t>
            </a:r>
            <a:endParaRPr lang="en-US" altLang="zh-CN" sz="4400" dirty="0"/>
          </a:p>
        </p:txBody>
      </p:sp>
      <p:pic>
        <p:nvPicPr>
          <p:cNvPr id="4" name="C_4#8e95d20f7.fixed?vja=1&amp;pid=85bf420e6&amp;color=0,0,0&amp;tib=255,255,255&amp;vtp=1" descr="preencoded.png"/>
          <p:cNvPicPr>
            <a:picLocks noChangeAspect="1"/>
          </p:cNvPicPr>
          <p:nvPr/>
        </p:nvPicPr>
        <p:blipFill>
          <a:blip r:embed="rId3"/>
          <a:stretch>
            <a:fillRect/>
          </a:stretch>
        </p:blipFill>
        <p:spPr>
          <a:xfrm>
            <a:off x="6336792" y="4517136"/>
            <a:ext cx="365760" cy="457200"/>
          </a:xfrm>
          <a:prstGeom prst="rect">
            <a:avLst/>
          </a:prstGeom>
        </p:spPr>
      </p:pic>
      <p:sp>
        <p:nvSpPr>
          <p:cNvPr id="5" name="C_4_BD#8e95d20f7.fixed?vja=1&amp;pid=85bf420e6&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Ⅰ</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Vocabulary</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&amp;</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Grammar</a:t>
            </a:r>
            <a:endParaRPr lang="en-US" altLang="zh-CN" sz="2800" dirty="0"/>
          </a:p>
        </p:txBody>
      </p:sp>
    </p:spTree>
  </p:cSld>
  <p:clrMapOvr>
    <a:masterClrMapping/>
  </p:clrMapOvr>
  <p:transition>
    <p:fade/>
  </p:transition>
</p:sld>
</file>

<file path=ppt/slides/slide106.xml><?xml version="1.0" encoding="utf-8"?>
<p:sld xmlns:a="http://schemas.openxmlformats.org/drawingml/2006/main" xmlns:r="http://schemas.openxmlformats.org/officeDocument/2006/relationships" xmlns:p="http://schemas.openxmlformats.org/presentationml/2006/main">
  <p:cSld name="Slide 106&amp;si=106">
    <p:spTree>
      <p:nvGrpSpPr>
        <p:cNvPr id="1" name=""/>
        <p:cNvGrpSpPr/>
        <p:nvPr/>
      </p:nvGrpSpPr>
      <p:grpSpPr>
        <a:xfrm>
          <a:off x="0" y="0"/>
          <a:ext cx="0" cy="0"/>
          <a:chOff x="0" y="0"/>
          <a:chExt cx="0" cy="0"/>
        </a:xfrm>
      </p:grpSpPr>
      <p:sp>
        <p:nvSpPr>
          <p:cNvPr id="2" name="P_6_BD#8a02bd2d6?vja=1&amp;pid=e0f23068f&amp;color=0,0,0&amp;vtp=1&amp;bt=1"/>
          <p:cNvSpPr/>
          <p:nvPr/>
        </p:nvSpPr>
        <p:spPr>
          <a:xfrm>
            <a:off x="722376" y="896112"/>
            <a:ext cx="10753344" cy="728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在空白处填入1</a:t>
            </a:r>
            <a:r>
              <a:rPr lang="en-US" altLang="zh-CN" sz="2000" b="0" i="0">
                <a:solidFill>
                  <a:srgbClr val="000000"/>
                </a:solidFill>
                <a:latin typeface="Times New Roman" pitchFamily="34" charset="0"/>
                <a:ea typeface="微软雅黑" pitchFamily="34" charset="-122"/>
                <a:cs typeface="Times New Roman" pitchFamily="34" charset="-120"/>
              </a:rPr>
              <a:t>个适当的单词或括号内单词的正确形式。</a:t>
            </a: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mother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___________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（specific）</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cautioned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her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kid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not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go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near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water.</a:t>
            </a:r>
            <a:endParaRPr lang="en-US" altLang="zh-CN" sz="2000" dirty="0"/>
          </a:p>
        </p:txBody>
      </p:sp>
      <p:sp>
        <p:nvSpPr>
          <p:cNvPr id="4" name="QB_6_AN.510_1#8a02bd2d6.blank?vja=1&amp;pid=e0f23068f&amp;color=0,0,0&amp;vpa=223&amp;vtp=1"/>
          <p:cNvSpPr/>
          <p:nvPr/>
        </p:nvSpPr>
        <p:spPr>
          <a:xfrm>
            <a:off x="2340039" y="1226312"/>
            <a:ext cx="12239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specifically</a:t>
            </a:r>
            <a:endParaRPr lang="en-US" altLang="zh-CN" sz="2000" dirty="0"/>
          </a:p>
        </p:txBody>
      </p:sp>
      <p:sp>
        <p:nvSpPr>
          <p:cNvPr id="5" name="QB_6_AS.511_1#4ba2f1b02?vja=1&amp;pid=e0f23068f&amp;color=0,0,0&amp;vtp=1"/>
          <p:cNvSpPr/>
          <p:nvPr/>
        </p:nvSpPr>
        <p:spPr>
          <a:xfrm>
            <a:off x="722376" y="1696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句意为：这位母亲明确告诫她的孩子不要靠近水。设空处修饰动词cautioned，作状语，应用副词，意为“明确地”。故填specifically。</a:t>
            </a:r>
            <a:endParaRPr lang="en-US" altLang="zh-CN" sz="2200" dirty="0"/>
          </a:p>
        </p:txBody>
      </p:sp>
      <p:sp>
        <p:nvSpPr>
          <p:cNvPr id="6" name="QB_6_BD.512_1#e211a71b2?vja=1&amp;pid=e0f23068f&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further</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（improve）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a:t>
            </a:r>
            <a:endParaRPr lang="en-US" altLang="zh-CN" sz="2000" dirty="0"/>
          </a:p>
        </p:txBody>
      </p:sp>
      <p:sp>
        <p:nvSpPr>
          <p:cNvPr id="7" name="QB_6_AN.513_1#e211a71b2.blank?vja=1&amp;pid=e0f23068f&amp;color=0,0,0&amp;vpa=224&amp;vtp=1"/>
          <p:cNvSpPr/>
          <p:nvPr/>
        </p:nvSpPr>
        <p:spPr>
          <a:xfrm>
            <a:off x="4026281" y="2453259"/>
            <a:ext cx="14081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improvement</a:t>
            </a:r>
            <a:endParaRPr lang="en-US" altLang="zh-CN" sz="2000" dirty="0"/>
          </a:p>
        </p:txBody>
      </p:sp>
      <p:sp>
        <p:nvSpPr>
          <p:cNvPr id="8" name="QB_6_AS.514_1#e211a71b2?vja=1&amp;pid=e0f23068f&amp;color=0,0,0&amp;vtp=1"/>
          <p:cNvSpPr/>
          <p:nvPr/>
        </p:nvSpPr>
        <p:spPr>
          <a:xfrm>
            <a:off x="722376" y="2928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句意为：我们期望看到你明年在工作上有进一步的改善。设空处作动词see的宾语,根据空前的a及形容词further可知，此处应填名词单数。故填improvement。</a:t>
            </a:r>
            <a:endParaRPr lang="en-US" altLang="zh-CN" sz="2200" dirty="0"/>
          </a:p>
        </p:txBody>
      </p:sp>
      <p:sp>
        <p:nvSpPr>
          <p:cNvPr id="9" name="QB_6_BD.515_1#92f334963?vja=1&amp;pid=e0f23068f&amp;color=0,0,0&amp;vtp=1"/>
          <p:cNvSpPr/>
          <p:nvPr/>
        </p:nvSpPr>
        <p:spPr>
          <a:xfrm>
            <a:off x="722376" y="37359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villagers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sleeping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sudden</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broke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endParaRPr lang="en-US" altLang="zh-CN" sz="2000" dirty="0"/>
          </a:p>
        </p:txBody>
      </p:sp>
      <p:sp>
        <p:nvSpPr>
          <p:cNvPr id="10" name="QB_6_AN.516_1#92f334963.blank?vja=1&amp;pid=e0f23068f&amp;color=0,0,0&amp;vpa=225&amp;vtp=1"/>
          <p:cNvSpPr/>
          <p:nvPr/>
        </p:nvSpPr>
        <p:spPr>
          <a:xfrm>
            <a:off x="5811901" y="3685159"/>
            <a:ext cx="1042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explosion</a:t>
            </a:r>
            <a:endParaRPr lang="en-US" altLang="zh-CN" sz="2000" dirty="0"/>
          </a:p>
        </p:txBody>
      </p:sp>
      <p:sp>
        <p:nvSpPr>
          <p:cNvPr id="11" name="QB_6_AS.517_1#92f334963?vja=1&amp;pid=e0f23068f&amp;color=0,0,0&amp;vtp=1"/>
          <p:cNvSpPr/>
          <p:nvPr/>
        </p:nvSpPr>
        <p:spPr>
          <a:xfrm>
            <a:off x="722376" y="41606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句意为：村民们正在睡觉，忽然发生了一场爆炸。设空处作从句主语，其前有冠词a和形容词sudden修饰，应用名词单数形式。故填explosion。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P spid="10" grpId="0" build="p" animBg="1"/>
      <p:bldP spid="11" grpId="0" build="p" animBg="1"/>
    </p:bldLst>
  </p:timing>
</p:sld>
</file>

<file path=ppt/slides/slide107.xml><?xml version="1.0" encoding="utf-8"?>
<p:sld xmlns:a="http://schemas.openxmlformats.org/drawingml/2006/main" xmlns:r="http://schemas.openxmlformats.org/officeDocument/2006/relationships" xmlns:p="http://schemas.openxmlformats.org/presentationml/2006/main">
  <p:cSld name="Slide 107&amp;si=107">
    <p:spTree>
      <p:nvGrpSpPr>
        <p:cNvPr id="1" name=""/>
        <p:cNvGrpSpPr/>
        <p:nvPr/>
      </p:nvGrpSpPr>
      <p:grpSpPr>
        <a:xfrm>
          <a:off x="0" y="0"/>
          <a:ext cx="0" cy="0"/>
          <a:chOff x="0" y="0"/>
          <a:chExt cx="0" cy="0"/>
        </a:xfrm>
      </p:grpSpPr>
      <p:sp>
        <p:nvSpPr>
          <p:cNvPr id="2" name="QB_6_BD.518_1#09dbb54b2?vja=1&amp;pid=e0f23068f&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4.Deep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capacity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analyse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amounts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imitating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networks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brain.</a:t>
            </a:r>
            <a:endParaRPr lang="en-US" altLang="zh-CN" sz="2000" dirty="0"/>
          </a:p>
        </p:txBody>
      </p:sp>
      <p:sp>
        <p:nvSpPr>
          <p:cNvPr id="3" name="QB_6_AN.519_1#09dbb54b2.blank?vja=1&amp;pid=e0f23068f&amp;color=0,0,0&amp;vpa=226&amp;vtp=1"/>
          <p:cNvSpPr/>
          <p:nvPr/>
        </p:nvSpPr>
        <p:spPr>
          <a:xfrm>
            <a:off x="6066727" y="858013"/>
            <a:ext cx="8731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massive</a:t>
            </a:r>
            <a:endParaRPr lang="en-US" altLang="zh-CN" sz="2000" dirty="0"/>
          </a:p>
        </p:txBody>
      </p:sp>
      <p:sp>
        <p:nvSpPr>
          <p:cNvPr id="4" name="QB_6_AS.520_1#09dbb54b2?vja=1&amp;pid=e0f23068f&amp;color=0,0,0&amp;vtp=1"/>
          <p:cNvSpPr/>
          <p:nvPr/>
        </p:nvSpPr>
        <p:spPr>
          <a:xfrm>
            <a:off x="722376" y="1696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句意为：深度学习人工智能能够通过模拟人类大脑的复杂网络分析大量的数据。设空处作定语，修饰名词amounts，应用形容词，表示“巨大的”。故填massive。</a:t>
            </a:r>
            <a:endParaRPr lang="en-US" altLang="zh-CN" sz="2200" dirty="0"/>
          </a:p>
        </p:txBody>
      </p:sp>
      <p:sp>
        <p:nvSpPr>
          <p:cNvPr id="5" name="QB_6_BD.521_1#4d92c42fb?vja=1&amp;pid=e0f23068f&amp;color=0,0,0&amp;vtp=1"/>
          <p:cNvSpPr/>
          <p:nvPr/>
        </p:nvSpPr>
        <p:spPr>
          <a:xfrm>
            <a:off x="722376" y="250634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valuable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lesson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（accurate）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communicate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endParaRPr lang="en-US" altLang="zh-CN" sz="2000" dirty="0"/>
          </a:p>
        </p:txBody>
      </p:sp>
      <p:sp>
        <p:nvSpPr>
          <p:cNvPr id="6" name="QB_6_AN.522_1#4d92c42fb.blank?vja=1&amp;pid=e0f23068f&amp;color=0,0,0&amp;vpa=227&amp;vtp=1"/>
          <p:cNvSpPr/>
          <p:nvPr/>
        </p:nvSpPr>
        <p:spPr>
          <a:xfrm>
            <a:off x="8755571" y="2455545"/>
            <a:ext cx="1098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accurately</a:t>
            </a:r>
            <a:endParaRPr lang="en-US" altLang="zh-CN" sz="2000" dirty="0"/>
          </a:p>
        </p:txBody>
      </p:sp>
      <p:sp>
        <p:nvSpPr>
          <p:cNvPr id="7" name="QB_6_AS.523_1#4d92c42fb?vja=1&amp;pid=e0f23068f&amp;color=0,0,0&amp;vtp=1"/>
          <p:cNvSpPr/>
          <p:nvPr/>
        </p:nvSpPr>
        <p:spPr>
          <a:xfrm>
            <a:off x="722376" y="3309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句意为：这是一个宝贵的教训，告诉我们彼此之间准确沟通是多么重要。设空处修饰动词communicate，应用副词，作状语。故填accurately。</a:t>
            </a:r>
            <a:endParaRPr lang="en-US" altLang="zh-CN" sz="2200" dirty="0"/>
          </a:p>
        </p:txBody>
      </p:sp>
      <p:sp>
        <p:nvSpPr>
          <p:cNvPr id="8" name="QB_6_BD.524_1#0a474c97e?vja=1&amp;pid=e0f23068f&amp;color=0,0,0&amp;vtp=1"/>
          <p:cNvSpPr/>
          <p:nvPr/>
        </p:nvSpPr>
        <p:spPr>
          <a:xfrm>
            <a:off x="722376" y="411924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6.It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highlight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（preserve）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civilisation,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confidence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history.</a:t>
            </a:r>
            <a:endParaRPr lang="en-US" altLang="zh-CN" sz="2000" dirty="0"/>
          </a:p>
        </p:txBody>
      </p:sp>
      <p:sp>
        <p:nvSpPr>
          <p:cNvPr id="9" name="QB_6_AN.525_1#0a474c97e.blank?vja=1&amp;pid=e0f23068f&amp;color=0,0,0&amp;vpa=228&amp;vtp=1"/>
          <p:cNvSpPr/>
          <p:nvPr/>
        </p:nvSpPr>
        <p:spPr>
          <a:xfrm>
            <a:off x="6784086" y="4068445"/>
            <a:ext cx="13096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preservation</a:t>
            </a:r>
            <a:endParaRPr lang="en-US" altLang="zh-CN" sz="2000" dirty="0"/>
          </a:p>
        </p:txBody>
      </p:sp>
      <p:sp>
        <p:nvSpPr>
          <p:cNvPr id="10" name="QB_6_AS.526_1#0a474c97e?vja=1&amp;pid=e0f23068f&amp;color=0,0,0&amp;vtp=1"/>
          <p:cNvSpPr/>
          <p:nvPr/>
        </p:nvSpPr>
        <p:spPr>
          <a:xfrm>
            <a:off x="722376" y="49226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它还试图突出它们在保护文明方面的极其重要的作用，同时让人们对中国的文化和历史有信心。设空处作介词in的宾语，且其前有定冠词the修饰，应用名词，意为“保护”，为不可数名词。故填preservatio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08.xml><?xml version="1.0" encoding="utf-8"?>
<p:sld xmlns:a="http://schemas.openxmlformats.org/drawingml/2006/main" xmlns:r="http://schemas.openxmlformats.org/officeDocument/2006/relationships" xmlns:p="http://schemas.openxmlformats.org/presentationml/2006/main">
  <p:cSld name="Slide 108&amp;si=108">
    <p:spTree>
      <p:nvGrpSpPr>
        <p:cNvPr id="1" name=""/>
        <p:cNvGrpSpPr/>
        <p:nvPr/>
      </p:nvGrpSpPr>
      <p:grpSpPr>
        <a:xfrm>
          <a:off x="0" y="0"/>
          <a:ext cx="0" cy="0"/>
          <a:chOff x="0" y="0"/>
          <a:chExt cx="0" cy="0"/>
        </a:xfrm>
      </p:grpSpPr>
      <p:sp>
        <p:nvSpPr>
          <p:cNvPr id="2" name="QB_6_BD.527_1#a30250d39?vja=1&amp;pid=e0f23068f&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7.When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reflect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opportunity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choices.</a:t>
            </a:r>
            <a:endParaRPr lang="en-US" altLang="zh-CN" sz="2000" dirty="0"/>
          </a:p>
        </p:txBody>
      </p:sp>
      <p:sp>
        <p:nvSpPr>
          <p:cNvPr id="3" name="QB_6_AN.528_1#a30250d39.blank?vja=1&amp;pid=e0f23068f&amp;color=0,0,0&amp;vpa=229&amp;vtp=1"/>
          <p:cNvSpPr/>
          <p:nvPr/>
        </p:nvSpPr>
        <p:spPr>
          <a:xfrm>
            <a:off x="6588506" y="845313"/>
            <a:ext cx="889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on/upon</a:t>
            </a:r>
            <a:endParaRPr lang="en-US" altLang="zh-CN" sz="2000" dirty="0"/>
          </a:p>
        </p:txBody>
      </p:sp>
      <p:sp>
        <p:nvSpPr>
          <p:cNvPr id="4" name="QB_6_AS.529_1#a30250d39?vja=1&amp;pid=e0f23068f&amp;color=0,0,0&amp;vtp=1"/>
          <p:cNvSpPr/>
          <p:nvPr/>
        </p:nvSpPr>
        <p:spPr>
          <a:xfrm>
            <a:off x="722376" y="16968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句意为：当我们放慢脚步时，我们会创造空间来认真思考我们的想法和情感，这给我们提供了作出正确选择的机会。reflect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on/upon为固定搭配，意为“认真思考；沉思”。故填on/upon。</a:t>
            </a:r>
            <a:endParaRPr lang="en-US" altLang="zh-CN" sz="2200" dirty="0"/>
          </a:p>
        </p:txBody>
      </p:sp>
      <p:sp>
        <p:nvSpPr>
          <p:cNvPr id="5" name="QB_6_BD.530_1#7cae8dd54?vja=1&amp;pid=e0f23068f&amp;color=0,0,0&amp;vtp=1"/>
          <p:cNvSpPr/>
          <p:nvPr/>
        </p:nvSpPr>
        <p:spPr>
          <a:xfrm>
            <a:off x="722376" y="2496947"/>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8.Ancient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country</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（navigate）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ships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compasses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endParaRPr lang="en-US" altLang="zh-CN" sz="2000" dirty="0"/>
          </a:p>
        </p:txBody>
      </p:sp>
      <p:sp>
        <p:nvSpPr>
          <p:cNvPr id="6" name="QB_6_AN.531_1#7cae8dd54.blank?vja=1&amp;pid=e0f23068f&amp;color=0,0,0&amp;vpa=230&amp;vtp=1"/>
          <p:cNvSpPr/>
          <p:nvPr/>
        </p:nvSpPr>
        <p:spPr>
          <a:xfrm>
            <a:off x="4920615" y="2446147"/>
            <a:ext cx="123983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navigate</a:t>
            </a:r>
            <a:endParaRPr lang="en-US" altLang="zh-CN" sz="2000" dirty="0"/>
          </a:p>
        </p:txBody>
      </p:sp>
      <p:sp>
        <p:nvSpPr>
          <p:cNvPr id="7" name="QB_6_AS.532_1#7cae8dd54?vja=1&amp;pid=e0f23068f&amp;color=0,0,0&amp;vtp=1"/>
          <p:cNvSpPr/>
          <p:nvPr/>
        </p:nvSpPr>
        <p:spPr>
          <a:xfrm>
            <a:off x="722376" y="32970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句意为：古代中国是世界上第一个使用非常先进的指南针为船只导航的国家。分析句子结构可知，设空处作后置定语，修饰名词country。当名词被序数词或形容词最高级修饰时，常用不定式作后置定语。故填to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navigate。</a:t>
            </a:r>
            <a:endParaRPr lang="en-US" altLang="zh-CN" sz="2200" dirty="0"/>
          </a:p>
        </p:txBody>
      </p:sp>
      <p:sp>
        <p:nvSpPr>
          <p:cNvPr id="8" name="QB_6_BD.533_1#2adba4992?vja=1&amp;pid=e0f23068f&amp;color=0,0,0&amp;vtp=1"/>
          <p:cNvSpPr/>
          <p:nvPr/>
        </p:nvSpPr>
        <p:spPr>
          <a:xfrm>
            <a:off x="722376" y="44725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9.It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until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night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programme.</a:t>
            </a:r>
            <a:endParaRPr lang="en-US" altLang="zh-CN" sz="2000" dirty="0"/>
          </a:p>
        </p:txBody>
      </p:sp>
      <p:sp>
        <p:nvSpPr>
          <p:cNvPr id="9" name="QB_6_AN.534_1#2adba4992.blank?vja=1&amp;pid=e0f23068f&amp;color=0,0,0&amp;vpa=231&amp;vtp=1"/>
          <p:cNvSpPr/>
          <p:nvPr/>
        </p:nvSpPr>
        <p:spPr>
          <a:xfrm>
            <a:off x="4406964" y="4434459"/>
            <a:ext cx="436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that</a:t>
            </a:r>
            <a:endParaRPr lang="en-US" altLang="zh-CN" sz="2000" dirty="0"/>
          </a:p>
        </p:txBody>
      </p:sp>
      <p:sp>
        <p:nvSpPr>
          <p:cNvPr id="10" name="QB_6_AS.535_1#2adba4992?vja=1&amp;pid=e0f23068f&amp;color=0,0,0&amp;vtp=1"/>
          <p:cNvSpPr/>
          <p:nvPr/>
        </p:nvSpPr>
        <p:spPr>
          <a:xfrm>
            <a:off x="722376" y="4897247"/>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句意为：直到深夜，他才制订出项目的最终方案。本句使用了强调句型“it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until</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”，故填that。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09.xml><?xml version="1.0" encoding="utf-8"?>
<p:sld xmlns:a="http://schemas.openxmlformats.org/drawingml/2006/main" xmlns:r="http://schemas.openxmlformats.org/officeDocument/2006/relationships" xmlns:p="http://schemas.openxmlformats.org/presentationml/2006/main">
  <p:cSld name="Slide 109&amp;si=109">
    <p:spTree>
      <p:nvGrpSpPr>
        <p:cNvPr id="1" name=""/>
        <p:cNvGrpSpPr/>
        <p:nvPr/>
      </p:nvGrpSpPr>
      <p:grpSpPr>
        <a:xfrm>
          <a:off x="0" y="0"/>
          <a:ext cx="0" cy="0"/>
          <a:chOff x="0" y="0"/>
          <a:chExt cx="0" cy="0"/>
        </a:xfrm>
      </p:grpSpPr>
      <p:sp>
        <p:nvSpPr>
          <p:cNvPr id="2" name="QB_6_BD.536_1#6294e0791?vja=1&amp;pid=e0f23068f&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10.Varieties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inventions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of</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completely.</a:t>
            </a:r>
            <a:endParaRPr lang="en-US" altLang="zh-CN" sz="2000" dirty="0"/>
          </a:p>
        </p:txBody>
      </p:sp>
      <p:sp>
        <p:nvSpPr>
          <p:cNvPr id="3" name="QB_6_AN.537_1#6294e0791.blank?vja=1&amp;pid=e0f23068f&amp;color=0,0,0&amp;vpa=232&amp;vtp=1"/>
          <p:cNvSpPr/>
          <p:nvPr/>
        </p:nvSpPr>
        <p:spPr>
          <a:xfrm>
            <a:off x="7559421" y="858013"/>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which</a:t>
            </a:r>
            <a:endParaRPr lang="en-US" altLang="zh-CN" sz="2000" dirty="0"/>
          </a:p>
        </p:txBody>
      </p:sp>
      <p:sp>
        <p:nvSpPr>
          <p:cNvPr id="4" name="QB_6_AS.538_1#6294e0791?vja=1&amp;pid=e0f23068f&amp;color=0,0,0&amp;vtp=1"/>
          <p:cNvSpPr/>
          <p:nvPr/>
        </p:nvSpPr>
        <p:spPr>
          <a:xfrm>
            <a:off x="722376" y="1696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句意为：各种发明进入人们的生活，有些甚至彻底改变了我们的生活方式。分析句子结构可知，some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引导非限制性定语从句，设空处指代先行词inventions，先行词为物，故介词of后面的关系代词用which。</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B_7_BD.70_1#af21d8081?vja=1&amp;pid=871e90973&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3" name="QB_7_AN.71_1#af21d8081.blank?vja=1&amp;pid=871e90973&amp;color=0,0,0&amp;vpa=44&amp;vtp=1"/>
          <p:cNvSpPr/>
          <p:nvPr/>
        </p:nvSpPr>
        <p:spPr>
          <a:xfrm>
            <a:off x="1024001" y="858013"/>
            <a:ext cx="7604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natural</a:t>
            </a:r>
            <a:endParaRPr lang="en-US" altLang="zh-CN" sz="2000" dirty="0"/>
          </a:p>
        </p:txBody>
      </p:sp>
      <p:sp>
        <p:nvSpPr>
          <p:cNvPr id="4" name="QB_7_AS.72_1#af21d8081?vja=1&amp;pid=871e90973&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句意为：美国的天然湖泊大盐湖已经降到有记录以来的最低水位。设空处修饰名词lake，作定语，应用形容词，表示“天然的”，故填natural。</a:t>
            </a:r>
            <a:endParaRPr lang="en-US" altLang="zh-CN" sz="2200" dirty="0"/>
          </a:p>
        </p:txBody>
      </p:sp>
      <p:sp>
        <p:nvSpPr>
          <p:cNvPr id="5" name="QB_7_BD.73_1#3011239bf?vja=1&amp;pid=871e90973&amp;color=0,0,0&amp;vtp=1"/>
          <p:cNvSpPr/>
          <p:nvPr/>
        </p:nvSpPr>
        <p:spPr>
          <a:xfrm>
            <a:off x="722376" y="2123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6" name="QB_7_AN.74_1#3011239bf.blank?vja=1&amp;pid=871e90973&amp;color=0,0,0&amp;vpa=45&amp;vtp=1"/>
          <p:cNvSpPr/>
          <p:nvPr/>
        </p:nvSpPr>
        <p:spPr>
          <a:xfrm>
            <a:off x="1036701" y="2084959"/>
            <a:ext cx="7191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lowest</a:t>
            </a:r>
            <a:endParaRPr lang="en-US" altLang="zh-CN" sz="2000" dirty="0"/>
          </a:p>
        </p:txBody>
      </p:sp>
      <p:sp>
        <p:nvSpPr>
          <p:cNvPr id="7" name="QB_7_AS.75_1#3011239bf?vja=1&amp;pid=871e90973&amp;color=0,0,0&amp;vtp=1"/>
          <p:cNvSpPr/>
          <p:nvPr/>
        </p:nvSpPr>
        <p:spPr>
          <a:xfrm>
            <a:off x="722376" y="2547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句意见上一题解析。设空处修饰名词level，且根据空后的范围词in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recorded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history可知，此处表示最高级含义，故填形容词最高级lowest。</a:t>
            </a:r>
            <a:endParaRPr lang="en-US" altLang="zh-CN" sz="2200" dirty="0"/>
          </a:p>
        </p:txBody>
      </p:sp>
      <p:sp>
        <p:nvSpPr>
          <p:cNvPr id="8" name="QB_7_BD.76_1#a93e35286?vja=1&amp;pid=871e90973&amp;color=0,0,0&amp;vtp=1"/>
          <p:cNvSpPr/>
          <p:nvPr/>
        </p:nvSpPr>
        <p:spPr>
          <a:xfrm>
            <a:off x="722376" y="3354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9" name="QB_7_AN.77_1#a93e35286.blank?vja=1&amp;pid=871e90973&amp;color=0,0,0&amp;vpa=46&amp;vtp=1"/>
          <p:cNvSpPr/>
          <p:nvPr/>
        </p:nvSpPr>
        <p:spPr>
          <a:xfrm>
            <a:off x="1062101" y="3316859"/>
            <a:ext cx="93840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effective</a:t>
            </a:r>
            <a:endParaRPr lang="en-US" altLang="zh-CN" sz="2000" dirty="0"/>
          </a:p>
        </p:txBody>
      </p:sp>
      <p:sp>
        <p:nvSpPr>
          <p:cNvPr id="10" name="QB_7_AS.78_1#a93e35286?vja=1&amp;pid=871e90973&amp;color=0,0,0&amp;vtp=1"/>
          <p:cNvSpPr/>
          <p:nvPr/>
        </p:nvSpPr>
        <p:spPr>
          <a:xfrm>
            <a:off x="722376" y="37796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句意为：犹他州的官员和立法者表示，该州需要采取有效措施，防止湖泊水位进一步下降。设空处修饰名词measures，作定语，应用形容词，表示“有效的”，故填effective。</a:t>
            </a:r>
            <a:endParaRPr lang="en-US" altLang="zh-CN" sz="2200" dirty="0"/>
          </a:p>
        </p:txBody>
      </p:sp>
      <p:sp>
        <p:nvSpPr>
          <p:cNvPr id="11" name="QB_7_BD.79_1#f6bdb7cbc?vja=1&amp;pid=871e90973&amp;color=0,0,0&amp;vtp=1"/>
          <p:cNvSpPr/>
          <p:nvPr/>
        </p:nvSpPr>
        <p:spPr>
          <a:xfrm>
            <a:off x="722376" y="45868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________</a:t>
            </a:r>
            <a:endParaRPr lang="en-US" altLang="zh-CN" sz="2000" dirty="0"/>
          </a:p>
        </p:txBody>
      </p:sp>
      <p:sp>
        <p:nvSpPr>
          <p:cNvPr id="12" name="QB_7_AN.80_1#f6bdb7cbc.blank?vja=1&amp;pid=871e90973&amp;color=0,0,0&amp;vpa=47&amp;vtp=1"/>
          <p:cNvSpPr/>
          <p:nvPr/>
        </p:nvSpPr>
        <p:spPr>
          <a:xfrm>
            <a:off x="1036701" y="4548759"/>
            <a:ext cx="8461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western</a:t>
            </a:r>
            <a:endParaRPr lang="en-US" altLang="zh-CN" sz="2000" dirty="0"/>
          </a:p>
        </p:txBody>
      </p:sp>
      <p:sp>
        <p:nvSpPr>
          <p:cNvPr id="13" name="QB_7_AS.81_1#f6bdb7cbc?vja=1&amp;pid=871e90973&amp;color=0,0,0&amp;vtp=1"/>
          <p:cNvSpPr/>
          <p:nvPr/>
        </p:nvSpPr>
        <p:spPr>
          <a:xfrm>
            <a:off x="722376" y="50115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句意为：大盐湖目前的状况是由于严重的干旱条件影响了犹他州和其他西部各州。设空处修饰名词states，作定语，应用形容词，表示“西部的”，故填western。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110.xml><?xml version="1.0" encoding="utf-8"?>
<p:sld xmlns:a="http://schemas.openxmlformats.org/drawingml/2006/main" xmlns:r="http://schemas.openxmlformats.org/officeDocument/2006/relationships" xmlns:p="http://schemas.openxmlformats.org/presentationml/2006/main">
  <p:cSld name="Slide 111&amp;si=111">
    <p:spTree>
      <p:nvGrpSpPr>
        <p:cNvPr id="1" name=""/>
        <p:cNvGrpSpPr/>
        <p:nvPr/>
      </p:nvGrpSpPr>
      <p:grpSpPr>
        <a:xfrm>
          <a:off x="0" y="0"/>
          <a:ext cx="0" cy="0"/>
          <a:chOff x="0" y="0"/>
          <a:chExt cx="0" cy="0"/>
        </a:xfrm>
      </p:grpSpPr>
      <p:sp>
        <p:nvSpPr>
          <p:cNvPr id="2" name="P_6_BD#5162c5b2a?vja=1&amp;pid=25be90006&amp;color=0,0,0&amp;vtp=1&amp;bt=1"/>
          <p:cNvSpPr/>
          <p:nvPr/>
        </p:nvSpPr>
        <p:spPr>
          <a:xfrm>
            <a:off x="722376" y="896112"/>
            <a:ext cx="10753344" cy="1857375"/>
          </a:xfrm>
          <a:prstGeom prst="rect">
            <a:avLst/>
          </a:prstGeom>
          <a:noFill/>
          <a:ln/>
        </p:spPr>
        <p:txBody>
          <a:bodyPr wrap="square" lIns="0" tIns="0" rIns="0" bIns="0" rtlCol="0" anchor="t"/>
          <a:lstStyle/>
          <a:p>
            <a:pPr algn="l">
              <a:lnSpc>
                <a:spcPct val="124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根据提示补全句子。</a:t>
            </a:r>
          </a:p>
          <a:p>
            <a:pPr marL="0" marR="0" lvl="0" indent="0" defTabSz="914400" rtl="0" eaLnBrk="1" fontAlgn="auto" latinLnBrk="0" hangingPunct="1">
              <a:lnSpc>
                <a:spcPct val="124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1.好的想法与突然的灵感有关是常见的。（associate）</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4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common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see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that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great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ideas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 __________ 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sudden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inspiration.</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4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2.这些年来，外科技术正在稳步完善。（rate）</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4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Surgical</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techniques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are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being</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refined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 ___ _______ 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these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years.</a:t>
            </a:r>
            <a:endParaRPr lang="en-US" altLang="zh-CN" sz="2000" dirty="0"/>
          </a:p>
        </p:txBody>
      </p:sp>
      <p:sp>
        <p:nvSpPr>
          <p:cNvPr id="4" name="QB_6_AN.540_1#5162c5b2a.blank?vja=1&amp;pid=25be90006&amp;color=0,0,0&amp;vpa=233&amp;vtp=1"/>
          <p:cNvSpPr/>
          <p:nvPr/>
        </p:nvSpPr>
        <p:spPr>
          <a:xfrm>
            <a:off x="4922901" y="1613916"/>
            <a:ext cx="366713"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are</a:t>
            </a:r>
            <a:endParaRPr lang="en-US" altLang="zh-CN" sz="2000" dirty="0"/>
          </a:p>
        </p:txBody>
      </p:sp>
      <p:sp>
        <p:nvSpPr>
          <p:cNvPr id="5" name="QB_6_AN.541_1#5162c5b2a.blank?vja=1&amp;pid=25be90006&amp;color=0,0,0&amp;vpa=234&amp;vtp=1"/>
          <p:cNvSpPr/>
          <p:nvPr/>
        </p:nvSpPr>
        <p:spPr>
          <a:xfrm>
            <a:off x="5570601" y="1613916"/>
            <a:ext cx="1098550"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associated</a:t>
            </a:r>
            <a:endParaRPr lang="en-US" altLang="zh-CN" sz="2000" dirty="0"/>
          </a:p>
        </p:txBody>
      </p:sp>
      <p:sp>
        <p:nvSpPr>
          <p:cNvPr id="6" name="QB_6_AN.542_1#5162c5b2a.blank?vja=1&amp;pid=25be90006&amp;color=0,0,0&amp;vpa=235&amp;vtp=1"/>
          <p:cNvSpPr/>
          <p:nvPr/>
        </p:nvSpPr>
        <p:spPr>
          <a:xfrm>
            <a:off x="6954901" y="1613916"/>
            <a:ext cx="508000"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with</a:t>
            </a:r>
            <a:endParaRPr lang="en-US" altLang="zh-CN" sz="2000" dirty="0"/>
          </a:p>
        </p:txBody>
      </p:sp>
      <p:sp>
        <p:nvSpPr>
          <p:cNvPr id="8" name="QB_6_AN.544_1#5162c5b2a.blank?vja=1&amp;pid=25be90006&amp;color=0,0,0&amp;vpa=236&amp;vtp=1"/>
          <p:cNvSpPr/>
          <p:nvPr/>
        </p:nvSpPr>
        <p:spPr>
          <a:xfrm>
            <a:off x="4919917" y="2369820"/>
            <a:ext cx="239713"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at</a:t>
            </a:r>
            <a:endParaRPr lang="en-US" altLang="zh-CN" sz="2000" dirty="0"/>
          </a:p>
        </p:txBody>
      </p:sp>
      <p:sp>
        <p:nvSpPr>
          <p:cNvPr id="9" name="QB_6_AN.545_1#5162c5b2a.blank?vja=1&amp;pid=25be90006&amp;color=0,0,0&amp;vpa=237&amp;vtp=1"/>
          <p:cNvSpPr/>
          <p:nvPr/>
        </p:nvSpPr>
        <p:spPr>
          <a:xfrm>
            <a:off x="5466017" y="2369820"/>
            <a:ext cx="169863"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0" name="QB_6_AN.546_1#5162c5b2a.blank?vja=1&amp;pid=25be90006&amp;color=0,0,0&amp;vpa=238&amp;vtp=1"/>
          <p:cNvSpPr/>
          <p:nvPr/>
        </p:nvSpPr>
        <p:spPr>
          <a:xfrm>
            <a:off x="5961317" y="2357120"/>
            <a:ext cx="704850"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steady</a:t>
            </a:r>
            <a:endParaRPr lang="en-US" altLang="zh-CN" sz="2000" dirty="0"/>
          </a:p>
        </p:txBody>
      </p:sp>
      <p:sp>
        <p:nvSpPr>
          <p:cNvPr id="11" name="QB_6_AN.547_1#5162c5b2a.blank?vja=1&amp;pid=25be90006&amp;color=0,0,0&amp;vpa=239&amp;vtp=1"/>
          <p:cNvSpPr/>
          <p:nvPr/>
        </p:nvSpPr>
        <p:spPr>
          <a:xfrm>
            <a:off x="6977317" y="2369820"/>
            <a:ext cx="436563"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rate</a:t>
            </a:r>
            <a:endParaRPr lang="en-US" altLang="zh-CN" sz="2000" dirty="0"/>
          </a:p>
        </p:txBody>
      </p:sp>
      <p:sp>
        <p:nvSpPr>
          <p:cNvPr id="12" name="QB_6_BD.548_1#8df17632d?sp=1&amp;vja=1&amp;pid=25be90006&amp;color=0,0,0&amp;vtp=1"/>
          <p:cNvSpPr/>
          <p:nvPr/>
        </p:nvSpPr>
        <p:spPr>
          <a:xfrm>
            <a:off x="722376" y="2800985"/>
            <a:ext cx="10753344" cy="1104773"/>
          </a:xfrm>
          <a:prstGeom prst="rect">
            <a:avLst/>
          </a:prstGeom>
          <a:noFill/>
          <a:ln/>
        </p:spPr>
        <p:txBody>
          <a:bodyPr wrap="square" lIns="0" tIns="0" rIns="0" bIns="0" rtlCol="0" anchor="t"/>
          <a:lstStyle/>
          <a:p>
            <a:pPr algn="l">
              <a:lnSpc>
                <a:spcPct val="124000"/>
              </a:lnSpc>
            </a:pPr>
            <a:r>
              <a:rPr lang="en-US" altLang="zh-CN" sz="2000" b="0" i="0" dirty="0">
                <a:solidFill>
                  <a:srgbClr val="000000"/>
                </a:solidFill>
                <a:latin typeface="Times New Roman" pitchFamily="34" charset="0"/>
                <a:ea typeface="微软雅黑" pitchFamily="34" charset="-122"/>
                <a:cs typeface="Times New Roman" pitchFamily="34" charset="-120"/>
              </a:rPr>
              <a:t>3.我报名参加这个俱乐部是为了学习更多实用的户外生存技能。（purpose）</a:t>
            </a:r>
            <a:endParaRPr lang="en-US" altLang="zh-CN" sz="2000" dirty="0"/>
          </a:p>
          <a:p>
            <a:pPr algn="just">
              <a:lnSpc>
                <a:spcPct val="124000"/>
              </a:lnSpc>
            </a:pP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club</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practical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outdoor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survival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skills.</a:t>
            </a:r>
            <a:endParaRPr lang="en-US" altLang="zh-CN" sz="2000" dirty="0"/>
          </a:p>
        </p:txBody>
      </p:sp>
      <p:sp>
        <p:nvSpPr>
          <p:cNvPr id="13" name="QB_6_AN.549_1#8df17632d.blank?vja=1&amp;pid=25be90006&amp;color=0,0,0&amp;vpa=240&amp;vtp=1"/>
          <p:cNvSpPr/>
          <p:nvPr/>
        </p:nvSpPr>
        <p:spPr>
          <a:xfrm>
            <a:off x="3652520" y="3140837"/>
            <a:ext cx="873125"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with/for</a:t>
            </a:r>
            <a:endParaRPr lang="en-US" altLang="zh-CN" sz="2000" dirty="0"/>
          </a:p>
        </p:txBody>
      </p:sp>
      <p:sp>
        <p:nvSpPr>
          <p:cNvPr id="14" name="QB_6_AN.550_1#8df17632d.blank?vja=1&amp;pid=25be90006&amp;color=0,0,0&amp;vpa=241&amp;vtp=1"/>
          <p:cNvSpPr/>
          <p:nvPr/>
        </p:nvSpPr>
        <p:spPr>
          <a:xfrm>
            <a:off x="4808665" y="3140837"/>
            <a:ext cx="366713"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the</a:t>
            </a:r>
            <a:endParaRPr lang="en-US" altLang="zh-CN" sz="2000" dirty="0"/>
          </a:p>
        </p:txBody>
      </p:sp>
      <p:sp>
        <p:nvSpPr>
          <p:cNvPr id="15" name="QB_6_AN.551_1#8df17632d.blank?vja=1&amp;pid=25be90006&amp;color=0,0,0&amp;vpa=242&amp;vtp=1"/>
          <p:cNvSpPr/>
          <p:nvPr/>
        </p:nvSpPr>
        <p:spPr>
          <a:xfrm>
            <a:off x="5469509" y="3128137"/>
            <a:ext cx="860425"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purpose</a:t>
            </a:r>
            <a:endParaRPr lang="en-US" altLang="zh-CN" sz="2000" dirty="0"/>
          </a:p>
        </p:txBody>
      </p:sp>
      <p:sp>
        <p:nvSpPr>
          <p:cNvPr id="16" name="QB_6_AN.552_1#8df17632d.blank?vja=1&amp;pid=25be90006&amp;color=0,0,0&amp;vpa=243&amp;vtp=1"/>
          <p:cNvSpPr/>
          <p:nvPr/>
        </p:nvSpPr>
        <p:spPr>
          <a:xfrm>
            <a:off x="6600254" y="3140837"/>
            <a:ext cx="268288"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of</a:t>
            </a:r>
            <a:endParaRPr lang="en-US" altLang="zh-CN" sz="2000" dirty="0"/>
          </a:p>
        </p:txBody>
      </p:sp>
      <p:sp>
        <p:nvSpPr>
          <p:cNvPr id="17" name="QB_6_BD.553_1#a91e0197e?sp=1&amp;vja=1&amp;pid=25be90006&amp;color=0,0,0&amp;vtp=1"/>
          <p:cNvSpPr/>
          <p:nvPr/>
        </p:nvSpPr>
        <p:spPr>
          <a:xfrm>
            <a:off x="722376" y="3940683"/>
            <a:ext cx="10753344" cy="1101471"/>
          </a:xfrm>
          <a:prstGeom prst="rect">
            <a:avLst/>
          </a:prstGeom>
          <a:noFill/>
          <a:ln/>
        </p:spPr>
        <p:txBody>
          <a:bodyPr wrap="square" lIns="0" tIns="0" rIns="0" bIns="0" rtlCol="0" anchor="t"/>
          <a:lstStyle/>
          <a:p>
            <a:pPr algn="l">
              <a:lnSpc>
                <a:spcPct val="124000"/>
              </a:lnSpc>
            </a:pPr>
            <a:r>
              <a:rPr lang="en-US" altLang="zh-CN" sz="2000" b="0" i="0" dirty="0">
                <a:solidFill>
                  <a:srgbClr val="000000"/>
                </a:solidFill>
                <a:latin typeface="Times New Roman" pitchFamily="34" charset="0"/>
                <a:ea typeface="微软雅黑" pitchFamily="34" charset="-122"/>
                <a:cs typeface="Times New Roman" pitchFamily="34" charset="-120"/>
              </a:rPr>
              <a:t>4.如今，绿色能源，如风能、水能、太阳能等，被人类广泛使用。（available）</a:t>
            </a:r>
            <a:endParaRPr lang="en-US" altLang="zh-CN" sz="2000" dirty="0"/>
          </a:p>
          <a:p>
            <a:pPr algn="just">
              <a:lnSpc>
                <a:spcPct val="124000"/>
              </a:lnSpc>
            </a:pP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energy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sources,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power,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power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energy</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beings.</a:t>
            </a:r>
            <a:endParaRPr lang="en-US" altLang="zh-CN" sz="2000" dirty="0"/>
          </a:p>
        </p:txBody>
      </p:sp>
      <p:sp>
        <p:nvSpPr>
          <p:cNvPr id="18" name="QB_6_AN.554_1#a91e0197e.blank?vja=1&amp;pid=25be90006&amp;color=0,0,0&amp;vpa=244&amp;vtp=1"/>
          <p:cNvSpPr/>
          <p:nvPr/>
        </p:nvSpPr>
        <p:spPr>
          <a:xfrm>
            <a:off x="9991852" y="4280535"/>
            <a:ext cx="366713"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are</a:t>
            </a:r>
            <a:endParaRPr lang="en-US" altLang="zh-CN" sz="2000" dirty="0"/>
          </a:p>
        </p:txBody>
      </p:sp>
      <p:sp>
        <p:nvSpPr>
          <p:cNvPr id="19" name="QB_6_AN.555_1#a91e0197e.blank?vja=1&amp;pid=25be90006&amp;color=0,0,0&amp;vpa=245&amp;vtp=1"/>
          <p:cNvSpPr/>
          <p:nvPr/>
        </p:nvSpPr>
        <p:spPr>
          <a:xfrm>
            <a:off x="10633139" y="4267835"/>
            <a:ext cx="747713"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widely</a:t>
            </a:r>
            <a:endParaRPr lang="en-US" altLang="zh-CN" sz="2000" dirty="0"/>
          </a:p>
        </p:txBody>
      </p:sp>
      <p:sp>
        <p:nvSpPr>
          <p:cNvPr id="20" name="QB_6_AN.556_1#a91e0197e.blank?vja=1&amp;pid=25be90006&amp;color=0,0,0&amp;vpa=246&amp;vtp=1"/>
          <p:cNvSpPr/>
          <p:nvPr/>
        </p:nvSpPr>
        <p:spPr>
          <a:xfrm>
            <a:off x="782701" y="4658487"/>
            <a:ext cx="971550"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available</a:t>
            </a:r>
            <a:endParaRPr lang="en-US" altLang="zh-CN" sz="2000" dirty="0"/>
          </a:p>
        </p:txBody>
      </p:sp>
      <p:sp>
        <p:nvSpPr>
          <p:cNvPr id="21" name="QB_6_AN.557_1#a91e0197e.blank?vja=1&amp;pid=25be90006&amp;color=0,0,0&amp;vpa=247&amp;vtp=1"/>
          <p:cNvSpPr/>
          <p:nvPr/>
        </p:nvSpPr>
        <p:spPr>
          <a:xfrm>
            <a:off x="2040001" y="4658487"/>
            <a:ext cx="254000"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22" name="QB_6_BD.558_1#d87442646?sp=1&amp;vja=1&amp;pid=25be90006&amp;color=0,0,0&amp;vtp=1"/>
          <p:cNvSpPr/>
          <p:nvPr/>
        </p:nvSpPr>
        <p:spPr>
          <a:xfrm>
            <a:off x="722376" y="5086985"/>
            <a:ext cx="10753344" cy="1101471"/>
          </a:xfrm>
          <a:prstGeom prst="rect">
            <a:avLst/>
          </a:prstGeom>
          <a:noFill/>
          <a:ln/>
        </p:spPr>
        <p:txBody>
          <a:bodyPr wrap="square" lIns="0" tIns="0" rIns="0" bIns="0" rtlCol="0" anchor="t"/>
          <a:lstStyle/>
          <a:p>
            <a:pPr algn="l">
              <a:lnSpc>
                <a:spcPct val="124000"/>
              </a:lnSpc>
            </a:pPr>
            <a:r>
              <a:rPr lang="en-US" altLang="zh-CN" sz="2000" b="0" i="0" dirty="0">
                <a:solidFill>
                  <a:srgbClr val="000000"/>
                </a:solidFill>
                <a:latin typeface="Times New Roman" pitchFamily="34" charset="0"/>
                <a:ea typeface="微软雅黑" pitchFamily="34" charset="-122"/>
                <a:cs typeface="Times New Roman" pitchFamily="34" charset="-120"/>
              </a:rPr>
              <a:t>5.如果电梯之前没有被发明出来，如今现代城市的设计将会大不相同。（虚拟语气）</a:t>
            </a:r>
            <a:endParaRPr lang="en-US" altLang="zh-CN" sz="2000" dirty="0"/>
          </a:p>
          <a:p>
            <a:pPr algn="just">
              <a:lnSpc>
                <a:spcPct val="124000"/>
              </a:lnSpc>
            </a:pP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elevators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design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cities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endParaRPr lang="en-US" altLang="zh-CN" sz="2000" dirty="0"/>
          </a:p>
        </p:txBody>
      </p:sp>
      <p:sp>
        <p:nvSpPr>
          <p:cNvPr id="23" name="QB_6_AN.559_1#d87442646.blank?vja=1&amp;pid=25be90006&amp;color=0,0,0&amp;vpa=248&amp;vtp=1"/>
          <p:cNvSpPr/>
          <p:nvPr/>
        </p:nvSpPr>
        <p:spPr>
          <a:xfrm>
            <a:off x="2221484" y="5426837"/>
            <a:ext cx="423863"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had</a:t>
            </a:r>
            <a:endParaRPr lang="en-US" altLang="zh-CN" sz="2000" dirty="0"/>
          </a:p>
        </p:txBody>
      </p:sp>
      <p:sp>
        <p:nvSpPr>
          <p:cNvPr id="24" name="QB_6_AN.560_1#d87442646.blank?vja=1&amp;pid=25be90006&amp;color=0,0,0&amp;vpa=249&amp;vtp=1"/>
          <p:cNvSpPr/>
          <p:nvPr/>
        </p:nvSpPr>
        <p:spPr>
          <a:xfrm>
            <a:off x="2983738" y="5426837"/>
            <a:ext cx="381000"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not</a:t>
            </a:r>
            <a:endParaRPr lang="en-US" altLang="zh-CN" sz="2000" dirty="0"/>
          </a:p>
        </p:txBody>
      </p:sp>
      <p:sp>
        <p:nvSpPr>
          <p:cNvPr id="25" name="QB_6_AN.561_1#d87442646.blank?vja=1&amp;pid=25be90006&amp;color=0,0,0&amp;vpa=250&amp;vtp=1"/>
          <p:cNvSpPr/>
          <p:nvPr/>
        </p:nvSpPr>
        <p:spPr>
          <a:xfrm>
            <a:off x="3631692" y="5426837"/>
            <a:ext cx="536575"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been</a:t>
            </a:r>
            <a:endParaRPr lang="en-US" altLang="zh-CN" sz="2000" dirty="0"/>
          </a:p>
        </p:txBody>
      </p:sp>
      <p:sp>
        <p:nvSpPr>
          <p:cNvPr id="26" name="QB_6_AN.562_1#d87442646.blank?vja=1&amp;pid=25be90006&amp;color=0,0,0&amp;vpa=251&amp;vtp=1"/>
          <p:cNvSpPr/>
          <p:nvPr/>
        </p:nvSpPr>
        <p:spPr>
          <a:xfrm>
            <a:off x="4495546" y="5426837"/>
            <a:ext cx="930275"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invented</a:t>
            </a:r>
            <a:endParaRPr lang="en-US" altLang="zh-CN" sz="2000" dirty="0"/>
          </a:p>
        </p:txBody>
      </p:sp>
      <p:sp>
        <p:nvSpPr>
          <p:cNvPr id="27" name="QB_6_AN.563_1#d87442646.blank?vja=1&amp;pid=25be90006&amp;color=0,0,0&amp;vpa=252&amp;vtp=1"/>
          <p:cNvSpPr/>
          <p:nvPr/>
        </p:nvSpPr>
        <p:spPr>
          <a:xfrm>
            <a:off x="9985248" y="5426837"/>
            <a:ext cx="692150"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would</a:t>
            </a:r>
            <a:endParaRPr lang="en-US" altLang="zh-CN" sz="2000" dirty="0"/>
          </a:p>
        </p:txBody>
      </p:sp>
      <p:sp>
        <p:nvSpPr>
          <p:cNvPr id="28" name="QB_6_AN.564_1#d87442646.blank?vja=1&amp;pid=25be90006&amp;color=0,0,0&amp;vpa=253&amp;vtp=1"/>
          <p:cNvSpPr/>
          <p:nvPr/>
        </p:nvSpPr>
        <p:spPr>
          <a:xfrm>
            <a:off x="11052239" y="5426837"/>
            <a:ext cx="296863"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be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4">
                                            <p:bg/>
                                          </p:spTgt>
                                        </p:tgtEl>
                                        <p:attrNameLst>
                                          <p:attrName>style.visibility</p:attrName>
                                        </p:attrNameLst>
                                      </p:cBhvr>
                                      <p:to>
                                        <p:strVal val="visible"/>
                                      </p:to>
                                    </p:set>
                                    <p:animEffect transition="in" filter="fade">
                                      <p:cBhvr>
                                        <p:cTn id="71" dur="500"/>
                                        <p:tgtEl>
                                          <p:spTgt spid="14">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4">
                                            <p:txEl>
                                              <p:pRg st="0" end="0"/>
                                            </p:txEl>
                                          </p:spTgt>
                                        </p:tgtEl>
                                        <p:attrNameLst>
                                          <p:attrName>style.visibility</p:attrName>
                                        </p:attrNameLst>
                                      </p:cBhvr>
                                      <p:to>
                                        <p:strVal val="visible"/>
                                      </p:to>
                                    </p:set>
                                    <p:animEffect transition="in" filter="fade">
                                      <p:cBhvr>
                                        <p:cTn id="74" dur="500"/>
                                        <p:tgtEl>
                                          <p:spTgt spid="14">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5">
                                            <p:bg/>
                                          </p:spTgt>
                                        </p:tgtEl>
                                        <p:attrNameLst>
                                          <p:attrName>style.visibility</p:attrName>
                                        </p:attrNameLst>
                                      </p:cBhvr>
                                      <p:to>
                                        <p:strVal val="visible"/>
                                      </p:to>
                                    </p:set>
                                    <p:animEffect transition="in" filter="fade">
                                      <p:cBhvr>
                                        <p:cTn id="79" dur="500"/>
                                        <p:tgtEl>
                                          <p:spTgt spid="15">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5">
                                            <p:txEl>
                                              <p:pRg st="0" end="0"/>
                                            </p:txEl>
                                          </p:spTgt>
                                        </p:tgtEl>
                                        <p:attrNameLst>
                                          <p:attrName>style.visibility</p:attrName>
                                        </p:attrNameLst>
                                      </p:cBhvr>
                                      <p:to>
                                        <p:strVal val="visible"/>
                                      </p:to>
                                    </p:set>
                                    <p:animEffect transition="in" filter="fade">
                                      <p:cBhvr>
                                        <p:cTn id="82" dur="500"/>
                                        <p:tgtEl>
                                          <p:spTgt spid="15">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6">
                                            <p:bg/>
                                          </p:spTgt>
                                        </p:tgtEl>
                                        <p:attrNameLst>
                                          <p:attrName>style.visibility</p:attrName>
                                        </p:attrNameLst>
                                      </p:cBhvr>
                                      <p:to>
                                        <p:strVal val="visible"/>
                                      </p:to>
                                    </p:set>
                                    <p:animEffect transition="in" filter="fade">
                                      <p:cBhvr>
                                        <p:cTn id="87" dur="500"/>
                                        <p:tgtEl>
                                          <p:spTgt spid="16">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6">
                                            <p:txEl>
                                              <p:pRg st="0" end="0"/>
                                            </p:txEl>
                                          </p:spTgt>
                                        </p:tgtEl>
                                        <p:attrNameLst>
                                          <p:attrName>style.visibility</p:attrName>
                                        </p:attrNameLst>
                                      </p:cBhvr>
                                      <p:to>
                                        <p:strVal val="visible"/>
                                      </p:to>
                                    </p:set>
                                    <p:animEffect transition="in" filter="fade">
                                      <p:cBhvr>
                                        <p:cTn id="90" dur="500"/>
                                        <p:tgtEl>
                                          <p:spTgt spid="16">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8">
                                            <p:bg/>
                                          </p:spTgt>
                                        </p:tgtEl>
                                        <p:attrNameLst>
                                          <p:attrName>style.visibility</p:attrName>
                                        </p:attrNameLst>
                                      </p:cBhvr>
                                      <p:to>
                                        <p:strVal val="visible"/>
                                      </p:to>
                                    </p:set>
                                    <p:animEffect transition="in" filter="fade">
                                      <p:cBhvr>
                                        <p:cTn id="95" dur="500"/>
                                        <p:tgtEl>
                                          <p:spTgt spid="18">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8">
                                            <p:txEl>
                                              <p:pRg st="0" end="0"/>
                                            </p:txEl>
                                          </p:spTgt>
                                        </p:tgtEl>
                                        <p:attrNameLst>
                                          <p:attrName>style.visibility</p:attrName>
                                        </p:attrNameLst>
                                      </p:cBhvr>
                                      <p:to>
                                        <p:strVal val="visible"/>
                                      </p:to>
                                    </p:set>
                                    <p:animEffect transition="in" filter="fade">
                                      <p:cBhvr>
                                        <p:cTn id="98" dur="500"/>
                                        <p:tgtEl>
                                          <p:spTgt spid="18">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9">
                                            <p:bg/>
                                          </p:spTgt>
                                        </p:tgtEl>
                                        <p:attrNameLst>
                                          <p:attrName>style.visibility</p:attrName>
                                        </p:attrNameLst>
                                      </p:cBhvr>
                                      <p:to>
                                        <p:strVal val="visible"/>
                                      </p:to>
                                    </p:set>
                                    <p:animEffect transition="in" filter="fade">
                                      <p:cBhvr>
                                        <p:cTn id="103" dur="500"/>
                                        <p:tgtEl>
                                          <p:spTgt spid="19">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9">
                                            <p:txEl>
                                              <p:pRg st="0" end="0"/>
                                            </p:txEl>
                                          </p:spTgt>
                                        </p:tgtEl>
                                        <p:attrNameLst>
                                          <p:attrName>style.visibility</p:attrName>
                                        </p:attrNameLst>
                                      </p:cBhvr>
                                      <p:to>
                                        <p:strVal val="visible"/>
                                      </p:to>
                                    </p:set>
                                    <p:animEffect transition="in" filter="fade">
                                      <p:cBhvr>
                                        <p:cTn id="106" dur="500"/>
                                        <p:tgtEl>
                                          <p:spTgt spid="19">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20">
                                            <p:bg/>
                                          </p:spTgt>
                                        </p:tgtEl>
                                        <p:attrNameLst>
                                          <p:attrName>style.visibility</p:attrName>
                                        </p:attrNameLst>
                                      </p:cBhvr>
                                      <p:to>
                                        <p:strVal val="visible"/>
                                      </p:to>
                                    </p:set>
                                    <p:animEffect transition="in" filter="fade">
                                      <p:cBhvr>
                                        <p:cTn id="111" dur="500"/>
                                        <p:tgtEl>
                                          <p:spTgt spid="20">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20">
                                            <p:txEl>
                                              <p:pRg st="0" end="0"/>
                                            </p:txEl>
                                          </p:spTgt>
                                        </p:tgtEl>
                                        <p:attrNameLst>
                                          <p:attrName>style.visibility</p:attrName>
                                        </p:attrNameLst>
                                      </p:cBhvr>
                                      <p:to>
                                        <p:strVal val="visible"/>
                                      </p:to>
                                    </p:set>
                                    <p:animEffect transition="in" filter="fade">
                                      <p:cBhvr>
                                        <p:cTn id="114" dur="500"/>
                                        <p:tgtEl>
                                          <p:spTgt spid="20">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1">
                                            <p:bg/>
                                          </p:spTgt>
                                        </p:tgtEl>
                                        <p:attrNameLst>
                                          <p:attrName>style.visibility</p:attrName>
                                        </p:attrNameLst>
                                      </p:cBhvr>
                                      <p:to>
                                        <p:strVal val="visible"/>
                                      </p:to>
                                    </p:set>
                                    <p:animEffect transition="in" filter="fade">
                                      <p:cBhvr>
                                        <p:cTn id="119" dur="500"/>
                                        <p:tgtEl>
                                          <p:spTgt spid="21">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1">
                                            <p:txEl>
                                              <p:pRg st="0" end="0"/>
                                            </p:txEl>
                                          </p:spTgt>
                                        </p:tgtEl>
                                        <p:attrNameLst>
                                          <p:attrName>style.visibility</p:attrName>
                                        </p:attrNameLst>
                                      </p:cBhvr>
                                      <p:to>
                                        <p:strVal val="visible"/>
                                      </p:to>
                                    </p:set>
                                    <p:animEffect transition="in" filter="fade">
                                      <p:cBhvr>
                                        <p:cTn id="122" dur="500"/>
                                        <p:tgtEl>
                                          <p:spTgt spid="21">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3">
                                            <p:bg/>
                                          </p:spTgt>
                                        </p:tgtEl>
                                        <p:attrNameLst>
                                          <p:attrName>style.visibility</p:attrName>
                                        </p:attrNameLst>
                                      </p:cBhvr>
                                      <p:to>
                                        <p:strVal val="visible"/>
                                      </p:to>
                                    </p:set>
                                    <p:animEffect transition="in" filter="fade">
                                      <p:cBhvr>
                                        <p:cTn id="127" dur="500"/>
                                        <p:tgtEl>
                                          <p:spTgt spid="23">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3">
                                            <p:txEl>
                                              <p:pRg st="0" end="0"/>
                                            </p:txEl>
                                          </p:spTgt>
                                        </p:tgtEl>
                                        <p:attrNameLst>
                                          <p:attrName>style.visibility</p:attrName>
                                        </p:attrNameLst>
                                      </p:cBhvr>
                                      <p:to>
                                        <p:strVal val="visible"/>
                                      </p:to>
                                    </p:set>
                                    <p:animEffect transition="in" filter="fade">
                                      <p:cBhvr>
                                        <p:cTn id="130" dur="500"/>
                                        <p:tgtEl>
                                          <p:spTgt spid="23">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4">
                                            <p:bg/>
                                          </p:spTgt>
                                        </p:tgtEl>
                                        <p:attrNameLst>
                                          <p:attrName>style.visibility</p:attrName>
                                        </p:attrNameLst>
                                      </p:cBhvr>
                                      <p:to>
                                        <p:strVal val="visible"/>
                                      </p:to>
                                    </p:set>
                                    <p:animEffect transition="in" filter="fade">
                                      <p:cBhvr>
                                        <p:cTn id="135" dur="500"/>
                                        <p:tgtEl>
                                          <p:spTgt spid="24">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4">
                                            <p:txEl>
                                              <p:pRg st="0" end="0"/>
                                            </p:txEl>
                                          </p:spTgt>
                                        </p:tgtEl>
                                        <p:attrNameLst>
                                          <p:attrName>style.visibility</p:attrName>
                                        </p:attrNameLst>
                                      </p:cBhvr>
                                      <p:to>
                                        <p:strVal val="visible"/>
                                      </p:to>
                                    </p:set>
                                    <p:animEffect transition="in" filter="fade">
                                      <p:cBhvr>
                                        <p:cTn id="138" dur="500"/>
                                        <p:tgtEl>
                                          <p:spTgt spid="24">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5">
                                            <p:bg/>
                                          </p:spTgt>
                                        </p:tgtEl>
                                        <p:attrNameLst>
                                          <p:attrName>style.visibility</p:attrName>
                                        </p:attrNameLst>
                                      </p:cBhvr>
                                      <p:to>
                                        <p:strVal val="visible"/>
                                      </p:to>
                                    </p:set>
                                    <p:animEffect transition="in" filter="fade">
                                      <p:cBhvr>
                                        <p:cTn id="143" dur="500"/>
                                        <p:tgtEl>
                                          <p:spTgt spid="25">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5">
                                            <p:txEl>
                                              <p:pRg st="0" end="0"/>
                                            </p:txEl>
                                          </p:spTgt>
                                        </p:tgtEl>
                                        <p:attrNameLst>
                                          <p:attrName>style.visibility</p:attrName>
                                        </p:attrNameLst>
                                      </p:cBhvr>
                                      <p:to>
                                        <p:strVal val="visible"/>
                                      </p:to>
                                    </p:set>
                                    <p:animEffect transition="in" filter="fade">
                                      <p:cBhvr>
                                        <p:cTn id="146" dur="500"/>
                                        <p:tgtEl>
                                          <p:spTgt spid="25">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6">
                                            <p:bg/>
                                          </p:spTgt>
                                        </p:tgtEl>
                                        <p:attrNameLst>
                                          <p:attrName>style.visibility</p:attrName>
                                        </p:attrNameLst>
                                      </p:cBhvr>
                                      <p:to>
                                        <p:strVal val="visible"/>
                                      </p:to>
                                    </p:set>
                                    <p:animEffect transition="in" filter="fade">
                                      <p:cBhvr>
                                        <p:cTn id="151" dur="500"/>
                                        <p:tgtEl>
                                          <p:spTgt spid="26">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6">
                                            <p:txEl>
                                              <p:pRg st="0" end="0"/>
                                            </p:txEl>
                                          </p:spTgt>
                                        </p:tgtEl>
                                        <p:attrNameLst>
                                          <p:attrName>style.visibility</p:attrName>
                                        </p:attrNameLst>
                                      </p:cBhvr>
                                      <p:to>
                                        <p:strVal val="visible"/>
                                      </p:to>
                                    </p:set>
                                    <p:animEffect transition="in" filter="fade">
                                      <p:cBhvr>
                                        <p:cTn id="154" dur="500"/>
                                        <p:tgtEl>
                                          <p:spTgt spid="26">
                                            <p:txEl>
                                              <p:pRg st="0" end="0"/>
                                            </p:txEl>
                                          </p:spTgt>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27">
                                            <p:bg/>
                                          </p:spTgt>
                                        </p:tgtEl>
                                        <p:attrNameLst>
                                          <p:attrName>style.visibility</p:attrName>
                                        </p:attrNameLst>
                                      </p:cBhvr>
                                      <p:to>
                                        <p:strVal val="visible"/>
                                      </p:to>
                                    </p:set>
                                    <p:animEffect transition="in" filter="fade">
                                      <p:cBhvr>
                                        <p:cTn id="159" dur="500"/>
                                        <p:tgtEl>
                                          <p:spTgt spid="27">
                                            <p:bg/>
                                          </p:spTgt>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7">
                                            <p:txEl>
                                              <p:pRg st="0" end="0"/>
                                            </p:txEl>
                                          </p:spTgt>
                                        </p:tgtEl>
                                        <p:attrNameLst>
                                          <p:attrName>style.visibility</p:attrName>
                                        </p:attrNameLst>
                                      </p:cBhvr>
                                      <p:to>
                                        <p:strVal val="visible"/>
                                      </p:to>
                                    </p:set>
                                    <p:animEffect transition="in" filter="fade">
                                      <p:cBhvr>
                                        <p:cTn id="162" dur="500"/>
                                        <p:tgtEl>
                                          <p:spTgt spid="27">
                                            <p:txEl>
                                              <p:pRg st="0" end="0"/>
                                            </p:txEl>
                                          </p:spTgt>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grpId="0" nodeType="clickEffect">
                                  <p:stCondLst>
                                    <p:cond delay="0"/>
                                  </p:stCondLst>
                                  <p:childTnLst>
                                    <p:set>
                                      <p:cBhvr>
                                        <p:cTn id="166" dur="1" fill="hold">
                                          <p:stCondLst>
                                            <p:cond delay="0"/>
                                          </p:stCondLst>
                                        </p:cTn>
                                        <p:tgtEl>
                                          <p:spTgt spid="28">
                                            <p:bg/>
                                          </p:spTgt>
                                        </p:tgtEl>
                                        <p:attrNameLst>
                                          <p:attrName>style.visibility</p:attrName>
                                        </p:attrNameLst>
                                      </p:cBhvr>
                                      <p:to>
                                        <p:strVal val="visible"/>
                                      </p:to>
                                    </p:set>
                                    <p:animEffect transition="in" filter="fade">
                                      <p:cBhvr>
                                        <p:cTn id="167" dur="500"/>
                                        <p:tgtEl>
                                          <p:spTgt spid="28">
                                            <p:bg/>
                                          </p:spTgt>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28">
                                            <p:txEl>
                                              <p:pRg st="0" end="0"/>
                                            </p:txEl>
                                          </p:spTgt>
                                        </p:tgtEl>
                                        <p:attrNameLst>
                                          <p:attrName>style.visibility</p:attrName>
                                        </p:attrNameLst>
                                      </p:cBhvr>
                                      <p:to>
                                        <p:strVal val="visible"/>
                                      </p:to>
                                    </p:set>
                                    <p:animEffect transition="in" filter="fade">
                                      <p:cBhvr>
                                        <p:cTn id="170" dur="500"/>
                                        <p:tgtEl>
                                          <p:spTgt spid="2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P spid="8" grpId="0" build="p" animBg="1"/>
      <p:bldP spid="9" grpId="0" build="p" animBg="1"/>
      <p:bldP spid="10" grpId="0" build="p" animBg="1"/>
      <p:bldP spid="11" grpId="0" build="p" animBg="1"/>
      <p:bldP spid="13" grpId="0" build="p" animBg="1"/>
      <p:bldP spid="14" grpId="0" build="p" animBg="1"/>
      <p:bldP spid="15" grpId="0" build="p" animBg="1"/>
      <p:bldP spid="16" grpId="0" build="p" animBg="1"/>
      <p:bldP spid="18" grpId="0" build="p" animBg="1"/>
      <p:bldP spid="19" grpId="0" build="p" animBg="1"/>
      <p:bldP spid="20" grpId="0" build="p" animBg="1"/>
      <p:bldP spid="21" grpId="0" build="p" animBg="1"/>
      <p:bldP spid="23" grpId="0" build="p" animBg="1"/>
      <p:bldP spid="24" grpId="0" build="p" animBg="1"/>
      <p:bldP spid="25" grpId="0" build="p" animBg="1"/>
      <p:bldP spid="26" grpId="0" build="p" animBg="1"/>
      <p:bldP spid="27" grpId="0" build="p" animBg="1"/>
      <p:bldP spid="28" grpId="0" build="p" animBg="1"/>
    </p:bldLst>
  </p:timing>
</p:sld>
</file>

<file path=ppt/slides/slide111.xml><?xml version="1.0" encoding="utf-8"?>
<p:sld xmlns:a="http://schemas.openxmlformats.org/drawingml/2006/main" xmlns:r="http://schemas.openxmlformats.org/officeDocument/2006/relationships" xmlns:p="http://schemas.openxmlformats.org/presentationml/2006/main">
  <p:cSld name="Slide 112&amp;si=112">
    <p:spTree>
      <p:nvGrpSpPr>
        <p:cNvPr id="1" name=""/>
        <p:cNvGrpSpPr/>
        <p:nvPr/>
      </p:nvGrpSpPr>
      <p:grpSpPr>
        <a:xfrm>
          <a:off x="0" y="0"/>
          <a:ext cx="0" cy="0"/>
          <a:chOff x="0" y="0"/>
          <a:chExt cx="0" cy="0"/>
        </a:xfrm>
      </p:grpSpPr>
      <p:sp>
        <p:nvSpPr>
          <p:cNvPr id="2" name="C_4#35eb193b3.fixed?vja=1&amp;pid=85bf420e6&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04</a:t>
            </a:r>
            <a:endParaRPr lang="en-US" altLang="zh-CN" sz="7200" dirty="0"/>
          </a:p>
        </p:txBody>
      </p:sp>
      <p:sp>
        <p:nvSpPr>
          <p:cNvPr id="3" name="C_4#35eb193b3.fixed?vja=1&amp;pid=85bf420e6&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Writing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Workshop—Reading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Club</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2</a:t>
            </a:r>
            <a:endParaRPr lang="en-US" altLang="zh-CN" sz="4400" dirty="0"/>
          </a:p>
        </p:txBody>
      </p:sp>
      <p:pic>
        <p:nvPicPr>
          <p:cNvPr id="4" name="C_4#35eb193b3.fixed?vja=1&amp;pid=85bf420e6&amp;color=0,0,0&amp;tib=255,255,255&amp;vtp=1" descr="preencoded.png"/>
          <p:cNvPicPr>
            <a:picLocks noChangeAspect="1"/>
          </p:cNvPicPr>
          <p:nvPr/>
        </p:nvPicPr>
        <p:blipFill>
          <a:blip r:embed="rId3"/>
          <a:stretch>
            <a:fillRect/>
          </a:stretch>
        </p:blipFill>
        <p:spPr>
          <a:xfrm>
            <a:off x="6336792" y="4517136"/>
            <a:ext cx="365760" cy="457200"/>
          </a:xfrm>
          <a:prstGeom prst="rect">
            <a:avLst/>
          </a:prstGeom>
        </p:spPr>
      </p:pic>
      <p:sp>
        <p:nvSpPr>
          <p:cNvPr id="5" name="C_4_BD#35eb193b3.fixed?vja=1&amp;pid=85bf420e6&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Ⅱ</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拓展阅读训练</a:t>
            </a:r>
            <a:endParaRPr lang="en-US" altLang="zh-CN" sz="2800" dirty="0"/>
          </a:p>
        </p:txBody>
      </p:sp>
    </p:spTree>
  </p:cSld>
  <p:clrMapOvr>
    <a:masterClrMapping/>
  </p:clrMapOvr>
  <p:transition>
    <p:fade/>
  </p:transition>
</p:sld>
</file>

<file path=ppt/slides/slide112.xml><?xml version="1.0" encoding="utf-8"?>
<p:sld xmlns:a="http://schemas.openxmlformats.org/drawingml/2006/main" xmlns:r="http://schemas.openxmlformats.org/officeDocument/2006/relationships" xmlns:p="http://schemas.openxmlformats.org/presentationml/2006/main">
  <p:cSld name="Slide 114&amp;si=114">
    <p:spTree>
      <p:nvGrpSpPr>
        <p:cNvPr id="1" name=""/>
        <p:cNvGrpSpPr/>
        <p:nvPr/>
      </p:nvGrpSpPr>
      <p:grpSpPr>
        <a:xfrm>
          <a:off x="0" y="0"/>
          <a:ext cx="0" cy="0"/>
          <a:chOff x="0" y="0"/>
          <a:chExt cx="0" cy="0"/>
        </a:xfrm>
      </p:grpSpPr>
      <p:sp>
        <p:nvSpPr>
          <p:cNvPr id="2" name="QM_6_BD.565_1#775ae6536?vja=1&amp;pid=acba6a3ad&amp;color=0,0,0&amp;vtp=1&amp;bt=1"/>
          <p:cNvSpPr/>
          <p:nvPr/>
        </p:nvSpPr>
        <p:spPr>
          <a:xfrm>
            <a:off x="722376" y="900000"/>
            <a:ext cx="10753344" cy="4919853"/>
          </a:xfrm>
          <a:prstGeom prst="rect">
            <a:avLst/>
          </a:prstGeom>
          <a:noFill/>
          <a:ln/>
        </p:spPr>
        <p:txBody>
          <a:bodyPr wrap="square" lIns="0" tIns="0" rIns="0" bIns="0" rtlCol="0" anchor="t"/>
          <a:lstStyle/>
          <a:p>
            <a:pPr algn="ctr">
              <a:lnSpc>
                <a:spcPct val="125000"/>
              </a:lnSpc>
            </a:pPr>
            <a:r>
              <a:rPr lang="en-US" altLang="zh-CN" sz="2000" b="1" i="0" dirty="0">
                <a:solidFill>
                  <a:srgbClr val="000000"/>
                </a:solidFill>
                <a:latin typeface="Times New Roman" pitchFamily="34" charset="0"/>
                <a:ea typeface="微软雅黑" pitchFamily="34" charset="-122"/>
                <a:cs typeface="Times New Roman" pitchFamily="34" charset="-120"/>
              </a:rPr>
              <a:t>A</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[全国一卷2025]</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Microplastics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source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pollution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across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Earth—they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settled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Himalayas,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volcanic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rocks,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stomachs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seabirds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fallen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Antarctic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appearing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suggests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cheap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measure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significantly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reduce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microplastics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（水龙头）:</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boiling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filtering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（过滤）</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published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Wednesday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Environmental</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Science</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&amp;</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Technology</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Letters</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boiling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minutes—then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filtering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cools—could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80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percent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microplastics.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Crucially,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process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containing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calcium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carbonate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（碳酸钙）</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plastics.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boiling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containing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milligrams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calcium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carbonate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90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percent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plastics.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samples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than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60</a:t>
            </a:r>
            <a:endParaRPr lang="en-US" altLang="zh-CN" sz="2000" dirty="0"/>
          </a:p>
        </p:txBody>
      </p:sp>
    </p:spTree>
  </p:cSld>
  <p:clrMapOvr>
    <a:masterClrMapping/>
  </p:clrMapOvr>
  <p:transition>
    <p:fade/>
  </p:transition>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565_1#775ae6536?vja=1&amp;pid=acba6a3ad&amp;color=0,0,0&amp;vtp=1&amp;bt=1">
            <a:extLst>
              <a:ext uri="{FF2B5EF4-FFF2-40B4-BE49-F238E27FC236}">
                <a16:creationId xmlns:a16="http://schemas.microsoft.com/office/drawing/2014/main" id="{DBCFCB55-9782-D57B-CB69-58E49A477A00}"/>
              </a:ext>
            </a:extLst>
          </p:cNvPr>
          <p:cNvSpPr/>
          <p:nvPr/>
        </p:nvSpPr>
        <p:spPr>
          <a:xfrm>
            <a:off x="722376" y="900000"/>
            <a:ext cx="10753344" cy="4919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milligrams</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calcium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carbonate,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boiling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reduced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plastics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25</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percent.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Additionally,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types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plastics.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focused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types—polystyrene,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polyethylene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polypropylene—and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chemicals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previously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vinyl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chloride.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potential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forward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reducing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microplastic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exposure—a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task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increasingly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difficult.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bottled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earlier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contains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1,000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microplastics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originally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thought.</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determine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harmful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microplastics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raised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concerns.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suggests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boiling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limit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intake.“The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demonstrated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microplastics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trapped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boiling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process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Caroline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Gauchotte-Lindsay,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engineer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Glasgow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Scotland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involved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New</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Scientist</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upgrading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drinking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treatment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microplastics.”</a:t>
            </a:r>
            <a:endParaRPr lang="en-US" altLang="zh-CN" sz="2000" dirty="0"/>
          </a:p>
        </p:txBody>
      </p:sp>
    </p:spTree>
    <p:extLst>
      <p:ext uri="{BB962C8B-B14F-4D97-AF65-F5344CB8AC3E}">
        <p14:creationId xmlns:p14="http://schemas.microsoft.com/office/powerpoint/2010/main" val="3779979157"/>
      </p:ext>
    </p:extLst>
  </p:cSld>
  <p:clrMapOvr>
    <a:masterClrMapping/>
  </p:clrMapOvr>
  <p:transition>
    <p:fade/>
  </p:transition>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EX.566_1#775ae6536?vja=1&amp;pid=acba6a3ad&amp;color=0,0,0&amp;vtp=1">
            <a:extLst>
              <a:ext uri="{FF2B5EF4-FFF2-40B4-BE49-F238E27FC236}">
                <a16:creationId xmlns:a16="http://schemas.microsoft.com/office/drawing/2014/main" id="{75291011-E427-7262-8878-253BAD9362AD}"/>
              </a:ext>
            </a:extLst>
          </p:cNvPr>
          <p:cNvSpPr/>
          <p:nvPr/>
        </p:nvSpPr>
        <p:spPr>
          <a:xfrm>
            <a:off x="722376" y="900000"/>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微塑料污染严重，新研究表明煮沸并在冷却后过滤自来水可大幅减少水中的微塑料。本文分析了该方法可行的核心条件以及当前研究的局限性，并指出了其应用路径。</a:t>
            </a:r>
            <a:endParaRPr lang="en-US" altLang="zh-CN" sz="2000" dirty="0"/>
          </a:p>
        </p:txBody>
      </p:sp>
    </p:spTree>
    <p:extLst>
      <p:ext uri="{BB962C8B-B14F-4D97-AF65-F5344CB8AC3E}">
        <p14:creationId xmlns:p14="http://schemas.microsoft.com/office/powerpoint/2010/main" val="328582016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5.xml><?xml version="1.0" encoding="utf-8"?>
<p:sld xmlns:a="http://schemas.openxmlformats.org/drawingml/2006/main" xmlns:r="http://schemas.openxmlformats.org/officeDocument/2006/relationships" xmlns:p="http://schemas.openxmlformats.org/presentationml/2006/main">
  <p:cSld name="Slide 115&amp;si=115">
    <p:spTree>
      <p:nvGrpSpPr>
        <p:cNvPr id="1" name=""/>
        <p:cNvGrpSpPr/>
        <p:nvPr/>
      </p:nvGrpSpPr>
      <p:grpSpPr>
        <a:xfrm>
          <a:off x="0" y="0"/>
          <a:ext cx="0" cy="0"/>
          <a:chOff x="0" y="0"/>
          <a:chExt cx="0" cy="0"/>
        </a:xfrm>
      </p:grpSpPr>
      <p:sp>
        <p:nvSpPr>
          <p:cNvPr id="2" name="QC_7_BD.567_1#e76b3730c?vja=1&amp;pid=775ae6536&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issue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paragraph?(</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568_1#e76b3730c.bracket?vja=1&amp;pid=775ae6536&amp;color=0,0,0&amp;vpa=254&amp;vtp=1"/>
          <p:cNvSpPr/>
          <p:nvPr/>
        </p:nvSpPr>
        <p:spPr>
          <a:xfrm>
            <a:off x="795185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567_2#e76b3730c.choices?vja=1&amp;pid=775ae6536&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quoting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expert.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defining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concept.</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examples.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statistics.</a:t>
            </a:r>
            <a:endParaRPr lang="en-US" altLang="zh-CN" sz="2000" dirty="0"/>
          </a:p>
        </p:txBody>
      </p:sp>
      <p:sp>
        <p:nvSpPr>
          <p:cNvPr id="5" name="QC_7_AS.569_1#e76b3730c?vja=1&amp;pid=775ae6536&amp;color=0,0,0&amp;vtp=1"/>
          <p:cNvSpPr/>
          <p:nvPr/>
        </p:nvSpPr>
        <p:spPr>
          <a:xfrm>
            <a:off x="722376" y="2077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推理判断题。首段通过列举“微塑料存在于深海、喜马拉雅山脉、火山岩、海鸟胃部、南极雪层及人体”这六个具体例子，说明微塑料污染范围之广，属于典型的举例论证。</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16.xml><?xml version="1.0" encoding="utf-8"?>
<p:sld xmlns:a="http://schemas.openxmlformats.org/drawingml/2006/main" xmlns:r="http://schemas.openxmlformats.org/officeDocument/2006/relationships" xmlns:p="http://schemas.openxmlformats.org/presentationml/2006/main">
  <p:cSld name="Slide 116&amp;si=116">
    <p:spTree>
      <p:nvGrpSpPr>
        <p:cNvPr id="1" name=""/>
        <p:cNvGrpSpPr/>
        <p:nvPr/>
      </p:nvGrpSpPr>
      <p:grpSpPr>
        <a:xfrm>
          <a:off x="0" y="0"/>
          <a:ext cx="0" cy="0"/>
          <a:chOff x="0" y="0"/>
          <a:chExt cx="0" cy="0"/>
        </a:xfrm>
      </p:grpSpPr>
      <p:sp>
        <p:nvSpPr>
          <p:cNvPr id="2" name="QC_7_BD.570_1#b74b27a9f?vja=1&amp;pid=775ae6536&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determines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effectiveness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trapping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microplastics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water?(</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571_1#b74b27a9f.bracket?vja=1&amp;pid=775ae6536&amp;color=0,0,0&amp;vpa=255&amp;vtp=1"/>
          <p:cNvSpPr/>
          <p:nvPr/>
        </p:nvSpPr>
        <p:spPr>
          <a:xfrm>
            <a:off x="8758492"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BD.570_2#b74b27a9f.choices?vja=1&amp;pid=775ae6536&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hardness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water.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length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cooling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frequency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filtering.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type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plastic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a:t>
            </a:r>
            <a:endParaRPr lang="en-US" altLang="zh-CN" sz="2000" dirty="0"/>
          </a:p>
        </p:txBody>
      </p:sp>
      <p:sp>
        <p:nvSpPr>
          <p:cNvPr id="5" name="QC_7_AS.572_1#b74b27a9f?vja=1&amp;pid=775ae6536&amp;color=0,0,0&amp;vtp=1"/>
          <p:cNvSpPr/>
          <p:nvPr/>
        </p:nvSpPr>
        <p:spPr>
          <a:xfrm>
            <a:off x="722376" y="2077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细节理解题。根据第三段首句中的this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process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relies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containing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enough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calcium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carbonate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trap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plastics及下文呈现的对比数据（含300毫克碳酸钙的硬水煮沸后的塑料微粒去除率为90%，而含60毫克碳酸钙的硬水煮沸后的塑料微粒去除率仅为25%）可知，水的硬度（碳酸钙含量）是核心变量。故选A项。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17.xml><?xml version="1.0" encoding="utf-8"?>
<p:sld xmlns:a="http://schemas.openxmlformats.org/drawingml/2006/main" xmlns:r="http://schemas.openxmlformats.org/officeDocument/2006/relationships" xmlns:p="http://schemas.openxmlformats.org/presentationml/2006/main">
  <p:cSld name="Slide 117&amp;si=117">
    <p:spTree>
      <p:nvGrpSpPr>
        <p:cNvPr id="1" name=""/>
        <p:cNvGrpSpPr/>
        <p:nvPr/>
      </p:nvGrpSpPr>
      <p:grpSpPr>
        <a:xfrm>
          <a:off x="0" y="0"/>
          <a:ext cx="0" cy="0"/>
          <a:chOff x="0" y="0"/>
          <a:chExt cx="0" cy="0"/>
        </a:xfrm>
      </p:grpSpPr>
      <p:sp>
        <p:nvSpPr>
          <p:cNvPr id="2" name="QC_7_AS.572_2#b74b27a9f?vja=1&amp;pid=775ae6536&amp;color=0,0,0&amp;mp=1&amp;vtp=1&amp;bt=1"/>
          <p:cNvSpPr/>
          <p:nvPr/>
        </p:nvSpPr>
        <p:spPr>
          <a:xfrm>
            <a:off x="722376" y="900000"/>
            <a:ext cx="10753344" cy="2256155"/>
          </a:xfrm>
          <a:prstGeom prst="rect">
            <a:avLst/>
          </a:prstGeom>
          <a:noFill/>
          <a:ln/>
        </p:spPr>
        <p:txBody>
          <a:bodyPr wrap="square" lIns="0" tIns="0" rIns="0" bIns="0" rtlCol="0" anchor="t"/>
          <a:lstStyle/>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干扰项解读</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通过对比含300毫克碳酸钙与含60毫克碳酸钙的硬水煮沸后的塑料微粒去除率可知，碳酸钙含量越高，水中微塑料去除效果越好，即水的硬度是核心变量。此外，B项（冷却时间长短）和C项（过滤频率）均未提及，D项（水中塑料类型）虽在第三段末句涉及，但该句说的是在该研究中科学家们只聚焦于三种常见的微塑料类型，由此可知，本文并未提及塑料类型和去除率之间的联系。所以这道题的答案是A项。</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8.xml><?xml version="1.0" encoding="utf-8"?>
<p:sld xmlns:a="http://schemas.openxmlformats.org/drawingml/2006/main" xmlns:r="http://schemas.openxmlformats.org/officeDocument/2006/relationships" xmlns:p="http://schemas.openxmlformats.org/presentationml/2006/main">
  <p:cSld name="Slide 118&amp;si=118">
    <p:spTree>
      <p:nvGrpSpPr>
        <p:cNvPr id="1" name=""/>
        <p:cNvGrpSpPr/>
        <p:nvPr/>
      </p:nvGrpSpPr>
      <p:grpSpPr>
        <a:xfrm>
          <a:off x="0" y="0"/>
          <a:ext cx="0" cy="0"/>
          <a:chOff x="0" y="0"/>
          <a:chExt cx="0" cy="0"/>
        </a:xfrm>
      </p:grpSpPr>
      <p:sp>
        <p:nvSpPr>
          <p:cNvPr id="2" name="QC_7_BD.573_1#bcbbebda7?vja=1&amp;pid=775ae6536&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illustrate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mentioning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bottled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574_1#bcbbebda7.bracket?vja=1&amp;pid=775ae6536&amp;color=0,0,0&amp;vpa=256&amp;vtp=1"/>
          <p:cNvSpPr/>
          <p:nvPr/>
        </p:nvSpPr>
        <p:spPr>
          <a:xfrm>
            <a:off x="10287064"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BD.573_2#bcbbebda7.choices?vja=1&amp;pid=775ae6536&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plastic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recycling.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severity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microplastic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problem.</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danger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overusing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water.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difficulty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polluted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a:t>
            </a:r>
            <a:endParaRPr lang="en-US" altLang="zh-CN" sz="2000" dirty="0"/>
          </a:p>
        </p:txBody>
      </p:sp>
      <p:sp>
        <p:nvSpPr>
          <p:cNvPr id="5" name="QC_7_AS.575_1#bcbbebda7?vja=1&amp;pid=775ae6536&amp;color=0,0,0&amp;vtp=1"/>
          <p:cNvSpPr/>
          <p:nvPr/>
        </p:nvSpPr>
        <p:spPr>
          <a:xfrm>
            <a:off x="722376" y="2077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第四段首先指出“减少微塑料暴露越来越难”，接着用瓶装水案例（其微塑料含量比之前预期的高10—1,000倍）佐证问题的严峻性，由此可知，作者提及瓶装水旨在强调微塑料污染问题的严重性。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19.xml><?xml version="1.0" encoding="utf-8"?>
<p:sld xmlns:a="http://schemas.openxmlformats.org/drawingml/2006/main" xmlns:r="http://schemas.openxmlformats.org/officeDocument/2006/relationships" xmlns:p="http://schemas.openxmlformats.org/presentationml/2006/main">
  <p:cSld name="Slide 119&amp;si=119">
    <p:spTree>
      <p:nvGrpSpPr>
        <p:cNvPr id="1" name=""/>
        <p:cNvGrpSpPr/>
        <p:nvPr/>
      </p:nvGrpSpPr>
      <p:grpSpPr>
        <a:xfrm>
          <a:off x="0" y="0"/>
          <a:ext cx="0" cy="0"/>
          <a:chOff x="0" y="0"/>
          <a:chExt cx="0" cy="0"/>
        </a:xfrm>
      </p:grpSpPr>
      <p:sp>
        <p:nvSpPr>
          <p:cNvPr id="2" name="QC_7_BD.576_1#7ba34d285?vja=1&amp;pid=775ae6536&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Gauchotte-Lindsay’s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suggestion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about?(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577_1#7ba34d285.bracket?vja=1&amp;pid=775ae6536&amp;color=0,0,0&amp;vpa=257&amp;vtp=1"/>
          <p:cNvSpPr/>
          <p:nvPr/>
        </p:nvSpPr>
        <p:spPr>
          <a:xfrm>
            <a:off x="6275705"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576_2#7ba34d285.choices?vja=1&amp;pid=775ae6536&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A.Choice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methods.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.Possible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direction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further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involve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researchers.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.Potential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application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findings.</a:t>
            </a:r>
            <a:endParaRPr lang="en-US" altLang="zh-CN" sz="2000" dirty="0"/>
          </a:p>
        </p:txBody>
      </p:sp>
      <p:sp>
        <p:nvSpPr>
          <p:cNvPr id="5" name="QC_7_AS.578_1#7ba34d285?vja=1&amp;pid=775ae6536&amp;color=0,0,0&amp;vtp=1"/>
          <p:cNvSpPr/>
          <p:nvPr/>
        </p:nvSpPr>
        <p:spPr>
          <a:xfrm>
            <a:off x="722376" y="2077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推理判断题。本题问高乔特-林赛的建议方向。根据末段最后一句她提出的“We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looking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upgrading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drinking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treatment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plants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remove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microplastics.”及前文她对研究的肯定可知，她主张推广该研究成果的实际应用。D项“Potential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application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findings.”表示“研究发现的潜在应用”，符合高乔特-林赛的建议。故选D项。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B_7_BD.82_1#d92d8e18a?vja=1&amp;pid=871e90973&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________</a:t>
            </a:r>
            <a:endParaRPr lang="en-US" altLang="zh-CN" sz="2000" dirty="0"/>
          </a:p>
        </p:txBody>
      </p:sp>
      <p:sp>
        <p:nvSpPr>
          <p:cNvPr id="3" name="QB_7_AN.83_1#d92d8e18a.blank?vja=1&amp;pid=871e90973&amp;color=0,0,0&amp;vpa=48&amp;vtp=1"/>
          <p:cNvSpPr/>
          <p:nvPr/>
        </p:nvSpPr>
        <p:spPr>
          <a:xfrm>
            <a:off x="1011301" y="845313"/>
            <a:ext cx="903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growing</a:t>
            </a:r>
            <a:endParaRPr lang="en-US" altLang="zh-CN" sz="2000" dirty="0"/>
          </a:p>
        </p:txBody>
      </p:sp>
      <p:sp>
        <p:nvSpPr>
          <p:cNvPr id="4" name="QB_7_AS.84_1#d92d8e18a?vja=1&amp;pid=871e90973&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句意为：犹他州是美国人口增长最快的州之一，人们也从该湖中取水来供应家庭用水和浇灌庄稼。设空处修饰名词states，作定语，应用形容词，表示“增长的；增加的”，故填growing。</a:t>
            </a:r>
            <a:endParaRPr lang="en-US" altLang="zh-CN" sz="2200" dirty="0"/>
          </a:p>
        </p:txBody>
      </p:sp>
      <p:sp>
        <p:nvSpPr>
          <p:cNvPr id="5" name="QB_7_BD.85_1#9a6ab2617?vja=1&amp;pid=871e90973&amp;color=0,0,0&amp;vtp=1"/>
          <p:cNvSpPr/>
          <p:nvPr/>
        </p:nvSpPr>
        <p:spPr>
          <a:xfrm>
            <a:off x="722376" y="2123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 </a:t>
            </a:r>
            <a:r>
              <a:rPr lang="en-US" altLang="zh-CN" sz="2000" i="0">
                <a:solidFill>
                  <a:srgbClr val="000000"/>
                </a:solidFill>
                <a:latin typeface="SimSun" pitchFamily="34" charset="0"/>
                <a:ea typeface="SimSun" pitchFamily="34" charset="-122"/>
                <a:cs typeface="SimSun" pitchFamily="34" charset="-120"/>
              </a:rPr>
              <a:t>______</a:t>
            </a:r>
            <a:endParaRPr lang="en-US" altLang="zh-CN" sz="2000" dirty="0"/>
          </a:p>
        </p:txBody>
      </p:sp>
      <p:sp>
        <p:nvSpPr>
          <p:cNvPr id="6" name="QB_7_AN.86_1#9a6ab2617.blank?vja=1&amp;pid=871e90973&amp;color=0,0,0&amp;vpa=49&amp;vtp=1"/>
          <p:cNvSpPr/>
          <p:nvPr/>
        </p:nvSpPr>
        <p:spPr>
          <a:xfrm>
            <a:off x="1024001" y="2084959"/>
            <a:ext cx="6191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driest</a:t>
            </a:r>
            <a:endParaRPr lang="en-US" altLang="zh-CN" sz="2000" dirty="0"/>
          </a:p>
        </p:txBody>
      </p:sp>
      <p:sp>
        <p:nvSpPr>
          <p:cNvPr id="7" name="QB_7_AS.87_1#9a6ab2617?vja=1&amp;pid=871e90973&amp;color=0,0,0&amp;vtp=1"/>
          <p:cNvSpPr/>
          <p:nvPr/>
        </p:nvSpPr>
        <p:spPr>
          <a:xfrm>
            <a:off x="722376" y="25477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句意为：犹他州也是美国最干旱的州之一，但是它的用水率很高。设空处修饰American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states，根据空前的one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of可知，此处表示最高级含义，故填形容词最高级driest。</a:t>
            </a:r>
            <a:endParaRPr lang="en-US" altLang="zh-CN" sz="2200" dirty="0"/>
          </a:p>
        </p:txBody>
      </p:sp>
      <p:sp>
        <p:nvSpPr>
          <p:cNvPr id="8" name="QB_7_BD.88_1#940322e5a?vja=1&amp;pid=871e90973&amp;color=0,0,0&amp;vtp=1"/>
          <p:cNvSpPr/>
          <p:nvPr/>
        </p:nvSpPr>
        <p:spPr>
          <a:xfrm>
            <a:off x="722376" y="3354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7. </a:t>
            </a:r>
            <a:r>
              <a:rPr lang="en-US" altLang="zh-CN" sz="2000" i="0">
                <a:solidFill>
                  <a:srgbClr val="000000"/>
                </a:solidFill>
                <a:latin typeface="SimSun" pitchFamily="34" charset="0"/>
                <a:ea typeface="SimSun" pitchFamily="34" charset="-122"/>
                <a:cs typeface="SimSun" pitchFamily="34" charset="-120"/>
              </a:rPr>
              <a:t>_____________</a:t>
            </a:r>
            <a:endParaRPr lang="en-US" altLang="zh-CN" sz="2000" dirty="0"/>
          </a:p>
        </p:txBody>
      </p:sp>
      <p:sp>
        <p:nvSpPr>
          <p:cNvPr id="9" name="QB_7_AN.89_1#940322e5a.blank?vja=1&amp;pid=871e90973&amp;color=0,0,0&amp;vpa=50&amp;vtp=1"/>
          <p:cNvSpPr/>
          <p:nvPr/>
        </p:nvSpPr>
        <p:spPr>
          <a:xfrm>
            <a:off x="1024001" y="3316859"/>
            <a:ext cx="15208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environmental</a:t>
            </a:r>
            <a:endParaRPr lang="en-US" altLang="zh-CN" sz="2000" dirty="0"/>
          </a:p>
        </p:txBody>
      </p:sp>
      <p:sp>
        <p:nvSpPr>
          <p:cNvPr id="10" name="QB_7_AS.90_1#940322e5a?vja=1&amp;pid=871e90973&amp;color=0,0,0&amp;vtp=1"/>
          <p:cNvSpPr/>
          <p:nvPr/>
        </p:nvSpPr>
        <p:spPr>
          <a:xfrm>
            <a:off x="722376" y="37796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句意为：湖泊水位的严重下降引起了该州对有害粉尘、环境破坏和经济问题的关注。设空处修饰名词damage，作定语，应用形容词，表示“环境的”，故填environmental。</a:t>
            </a:r>
            <a:endParaRPr lang="en-US" altLang="zh-CN" sz="2200" dirty="0"/>
          </a:p>
        </p:txBody>
      </p:sp>
      <p:sp>
        <p:nvSpPr>
          <p:cNvPr id="11" name="QB_7_BD.91_1#7484d262a?vja=1&amp;pid=871e90973&amp;color=0,0,0&amp;vtp=1"/>
          <p:cNvSpPr/>
          <p:nvPr/>
        </p:nvSpPr>
        <p:spPr>
          <a:xfrm>
            <a:off x="722376" y="45868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8.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12" name="QB_7_AN.92_1#7484d262a.blank?vja=1&amp;pid=871e90973&amp;color=0,0,0&amp;vpa=51&amp;vtp=1"/>
          <p:cNvSpPr/>
          <p:nvPr/>
        </p:nvSpPr>
        <p:spPr>
          <a:xfrm>
            <a:off x="998601" y="4548759"/>
            <a:ext cx="1042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economic</a:t>
            </a:r>
            <a:endParaRPr lang="en-US" altLang="zh-CN" sz="2000" dirty="0"/>
          </a:p>
        </p:txBody>
      </p:sp>
      <p:sp>
        <p:nvSpPr>
          <p:cNvPr id="13" name="QB_7_AS.93_1#7484d262a?vja=1&amp;pid=871e90973&amp;color=0,0,0&amp;vtp=1"/>
          <p:cNvSpPr/>
          <p:nvPr/>
        </p:nvSpPr>
        <p:spPr>
          <a:xfrm>
            <a:off x="722376" y="50115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句意见上一题解析。设空处修饰名词problems，应用形容词，表示“经济（上）的”，故填economic。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120.xml><?xml version="1.0" encoding="utf-8"?>
<p:sld xmlns:a="http://schemas.openxmlformats.org/drawingml/2006/main" xmlns:r="http://schemas.openxmlformats.org/officeDocument/2006/relationships" xmlns:p="http://schemas.openxmlformats.org/presentationml/2006/main">
  <p:cSld name="Slide 120&amp;si=120">
    <p:spTree>
      <p:nvGrpSpPr>
        <p:cNvPr id="1" name=""/>
        <p:cNvGrpSpPr/>
        <p:nvPr/>
      </p:nvGrpSpPr>
      <p:grpSpPr>
        <a:xfrm>
          <a:off x="0" y="0"/>
          <a:ext cx="0" cy="0"/>
          <a:chOff x="0" y="0"/>
          <a:chExt cx="0" cy="0"/>
        </a:xfrm>
      </p:grpSpPr>
      <p:sp>
        <p:nvSpPr>
          <p:cNvPr id="2" name="QC_7_AS.578_2#7ba34d285?vja=1&amp;pid=775ae6536&amp;color=0,0,0&amp;mp=1&amp;vtp=1&amp;bt=1"/>
          <p:cNvSpPr/>
          <p:nvPr/>
        </p:nvSpPr>
        <p:spPr>
          <a:xfrm>
            <a:off x="722376" y="900000"/>
            <a:ext cx="10753344" cy="351409"/>
          </a:xfrm>
          <a:prstGeom prst="rect">
            <a:avLst/>
          </a:prstGeom>
          <a:noFill/>
          <a:ln/>
        </p:spPr>
        <p:txBody>
          <a:bodyPr wrap="square" lIns="0" tIns="0" rIns="0" bIns="0" rtlCol="0" anchor="t"/>
          <a:lstStyle/>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长难句分析</a:t>
            </a:r>
            <a:endParaRPr lang="en-US" altLang="zh-CN" sz="2000" dirty="0"/>
          </a:p>
        </p:txBody>
      </p:sp>
      <p:pic>
        <p:nvPicPr>
          <p:cNvPr id="3" name="QC_7_AS.578_3#7ba34d285?vja=1&amp;pid=775ae6536&amp;color=0,0,0&amp;mp=1&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182112" y="1384124"/>
            <a:ext cx="5815584" cy="326440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7_AS.578_4#7ba34d285?vja=1&amp;pid=775ae6536&amp;color=0,0,0&amp;mp=1&amp;vtp=1"/>
          <p:cNvSpPr/>
          <p:nvPr/>
        </p:nvSpPr>
        <p:spPr>
          <a:xfrm>
            <a:off x="722376" y="4787724"/>
            <a:ext cx="10753344" cy="732155"/>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句意：</a:t>
            </a:r>
            <a:r>
              <a:rPr lang="en-US" altLang="zh-CN" sz="2000" b="0" i="0" dirty="0">
                <a:solidFill>
                  <a:srgbClr val="385723"/>
                </a:solidFill>
                <a:latin typeface="Times New Roman" pitchFamily="34" charset="0"/>
                <a:ea typeface="微软雅黑" pitchFamily="34" charset="-122"/>
                <a:cs typeface="Times New Roman" pitchFamily="34" charset="-120"/>
              </a:rPr>
              <a:t>在周三发表于《环境科学与技术快报》的一项研究中，中国研究人员发现，将自来水仅煮沸5分钟，接着冷却后过滤，就可去除水中至少80%的微塑料。</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Lst>
  </p:timing>
</p:sld>
</file>

<file path=ppt/slides/slide121.xml><?xml version="1.0" encoding="utf-8"?>
<p:sld xmlns:a="http://schemas.openxmlformats.org/drawingml/2006/main" xmlns:r="http://schemas.openxmlformats.org/officeDocument/2006/relationships" xmlns:p="http://schemas.openxmlformats.org/presentationml/2006/main">
  <p:cSld name="Slide 121&amp;si=121">
    <p:spTree>
      <p:nvGrpSpPr>
        <p:cNvPr id="1" name=""/>
        <p:cNvGrpSpPr/>
        <p:nvPr/>
      </p:nvGrpSpPr>
      <p:grpSpPr>
        <a:xfrm>
          <a:off x="0" y="0"/>
          <a:ext cx="0" cy="0"/>
          <a:chOff x="0" y="0"/>
          <a:chExt cx="0" cy="0"/>
        </a:xfrm>
      </p:grpSpPr>
      <p:sp>
        <p:nvSpPr>
          <p:cNvPr id="2" name="QM_6_BD.579_1#e1d993566?vja=1&amp;pid=acba6a3ad&amp;color=0,0,0&amp;vtp=1&amp;bt=1"/>
          <p:cNvSpPr/>
          <p:nvPr/>
        </p:nvSpPr>
        <p:spPr>
          <a:xfrm>
            <a:off x="722376" y="900000"/>
            <a:ext cx="10753344" cy="4919853"/>
          </a:xfrm>
          <a:prstGeom prst="rect">
            <a:avLst/>
          </a:prstGeom>
          <a:noFill/>
          <a:ln/>
        </p:spPr>
        <p:txBody>
          <a:bodyPr wrap="square" lIns="0" tIns="0" rIns="0" bIns="0" rtlCol="0" anchor="t"/>
          <a:lstStyle/>
          <a:p>
            <a:pPr algn="ctr">
              <a:lnSpc>
                <a:spcPct val="125000"/>
              </a:lnSpc>
            </a:pPr>
            <a:r>
              <a:rPr lang="en-US" altLang="zh-CN" sz="2000" b="1" i="0" dirty="0">
                <a:solidFill>
                  <a:srgbClr val="000000"/>
                </a:solidFill>
                <a:latin typeface="Times New Roman" pitchFamily="34" charset="0"/>
                <a:ea typeface="微软雅黑" pitchFamily="34" charset="-122"/>
                <a:cs typeface="Times New Roman" pitchFamily="34" charset="-120"/>
              </a:rPr>
              <a:t>B</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[安徽芜湖一中2025高二期中]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winner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2024</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Nobel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Prize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Physics,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Geoffrey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Hinton,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pioneered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（神经的）</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networks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support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artificial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intelligence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machines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smarter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Perhaps.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2024</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Nobel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Prize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Chemistry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honoured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amazing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discoveries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protein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structure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far-reaching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applications.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worthy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praise.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Proteins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biology’s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control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chemical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reactions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together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Proteins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function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substances,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blocks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tissues.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necessary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structure,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function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regulation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tissues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organs.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1950s,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John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Kendrew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Perutz</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proteins,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1962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Nobel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Prize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Chemistry.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decades,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progress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a:t>
            </a:r>
            <a:endParaRPr lang="en-US" altLang="zh-CN" sz="2000" dirty="0"/>
          </a:p>
        </p:txBody>
      </p:sp>
    </p:spTree>
  </p:cSld>
  <p:clrMapOvr>
    <a:masterClrMapping/>
  </p:clrMapOvr>
  <p:transition>
    <p:fade/>
  </p:transition>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579_1#e1d993566?vja=1&amp;pid=acba6a3ad&amp;color=0,0,0&amp;vtp=1&amp;bt=1">
            <a:extLst>
              <a:ext uri="{FF2B5EF4-FFF2-40B4-BE49-F238E27FC236}">
                <a16:creationId xmlns:a16="http://schemas.microsoft.com/office/drawing/2014/main" id="{1BA41B4A-778C-62DF-FD75-46E0B0618AD1}"/>
              </a:ext>
            </a:extLst>
          </p:cNvPr>
          <p:cNvSpPr/>
          <p:nvPr/>
        </p:nvSpPr>
        <p:spPr>
          <a:xfrm>
            <a:off x="722376" y="900000"/>
            <a:ext cx="10753344" cy="4572000"/>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figuring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protein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structures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characterise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single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structure.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2024</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Nobel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Prize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Chemistry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revolutionised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field.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biological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predict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structure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proteins,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decoding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amino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acids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（氨基酸）</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protein.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AlphaFold2,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minutes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Besides,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AlphaFold2,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vaccine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（疫苗）</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against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malaria,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deadly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disease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shape-shifting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parasite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（寄生虫）.Matthew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Higgins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Oxford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breakthrough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protein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vaccine,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body’s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immune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system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u="sng" dirty="0">
                <a:solidFill>
                  <a:srgbClr val="000000"/>
                </a:solidFill>
                <a:latin typeface="Times New Roman" pitchFamily="34" charset="0"/>
                <a:ea typeface="微软雅黑" pitchFamily="34" charset="-122"/>
                <a:cs typeface="Times New Roman" pitchFamily="34" charset="-120"/>
              </a:rPr>
              <a:t>expedite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fundamental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preclinical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clinical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stages”.</a:t>
            </a:r>
            <a:endParaRPr lang="en-US" altLang="zh-CN" sz="2000" dirty="0"/>
          </a:p>
          <a:p>
            <a:pPr algn="just">
              <a:lnSpc>
                <a:spcPct val="125000"/>
              </a:lnSpc>
            </a:pPr>
            <a:endParaRPr lang="en-US" altLang="zh-CN" sz="2000" dirty="0"/>
          </a:p>
        </p:txBody>
      </p:sp>
    </p:spTree>
    <p:extLst>
      <p:ext uri="{BB962C8B-B14F-4D97-AF65-F5344CB8AC3E}">
        <p14:creationId xmlns:p14="http://schemas.microsoft.com/office/powerpoint/2010/main" val="2050657231"/>
      </p:ext>
    </p:extLst>
  </p:cSld>
  <p:clrMapOvr>
    <a:masterClrMapping/>
  </p:clrMapOvr>
  <p:transition>
    <p:fade/>
  </p:transition>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579_1#e1d993566?vja=1&amp;pid=acba6a3ad&amp;color=0,0,0&amp;vtp=1&amp;bt=1">
            <a:extLst>
              <a:ext uri="{FF2B5EF4-FFF2-40B4-BE49-F238E27FC236}">
                <a16:creationId xmlns:a16="http://schemas.microsoft.com/office/drawing/2014/main" id="{651B9152-B170-ADB3-2700-9E888AAA625A}"/>
              </a:ext>
            </a:extLst>
          </p:cNvPr>
          <p:cNvSpPr/>
          <p:nvPr/>
        </p:nvSpPr>
        <p:spPr>
          <a:xfrm>
            <a:off x="722376" y="900000"/>
            <a:ext cx="10753344" cy="1490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Anyone</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ChatGPT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correct.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doubt,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risks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powerful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technology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ahead,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dangers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confronted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safeguards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considered.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AlphaFold2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enhance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existing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knowledge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benefit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mankind.</a:t>
            </a:r>
            <a:endParaRPr lang="en-US" altLang="zh-CN" sz="2000" dirty="0"/>
          </a:p>
        </p:txBody>
      </p:sp>
      <p:sp>
        <p:nvSpPr>
          <p:cNvPr id="3" name="QM_6_EX.580_1#e1d993566?vja=1&amp;pid=acba6a3ad&amp;color=0,0,0&amp;vtp=1">
            <a:extLst>
              <a:ext uri="{FF2B5EF4-FFF2-40B4-BE49-F238E27FC236}">
                <a16:creationId xmlns:a16="http://schemas.microsoft.com/office/drawing/2014/main" id="{AC6B0C4A-D956-141B-6F28-7AD3E6420862}"/>
              </a:ext>
            </a:extLst>
          </p:cNvPr>
          <p:cNvSpPr/>
          <p:nvPr/>
        </p:nvSpPr>
        <p:spPr>
          <a:xfrm>
            <a:off x="722376" y="2433447"/>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本文是一篇说明文。文章主要介绍了人工智能在蛋白质结构研究中的应用及其对科研的积极意义。</a:t>
            </a:r>
            <a:endParaRPr lang="en-US" altLang="zh-CN" sz="2000" dirty="0"/>
          </a:p>
        </p:txBody>
      </p:sp>
    </p:spTree>
    <p:extLst>
      <p:ext uri="{BB962C8B-B14F-4D97-AF65-F5344CB8AC3E}">
        <p14:creationId xmlns:p14="http://schemas.microsoft.com/office/powerpoint/2010/main" val="178874757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4.xml><?xml version="1.0" encoding="utf-8"?>
<p:sld xmlns:a="http://schemas.openxmlformats.org/drawingml/2006/main" xmlns:r="http://schemas.openxmlformats.org/officeDocument/2006/relationships" xmlns:p="http://schemas.openxmlformats.org/presentationml/2006/main">
  <p:cSld name="Slide 122&amp;si=122">
    <p:spTree>
      <p:nvGrpSpPr>
        <p:cNvPr id="1" name=""/>
        <p:cNvGrpSpPr/>
        <p:nvPr/>
      </p:nvGrpSpPr>
      <p:grpSpPr>
        <a:xfrm>
          <a:off x="0" y="0"/>
          <a:ext cx="0" cy="0"/>
          <a:chOff x="0" y="0"/>
          <a:chExt cx="0" cy="0"/>
        </a:xfrm>
      </p:grpSpPr>
      <p:sp>
        <p:nvSpPr>
          <p:cNvPr id="2" name="QC_7_BD.581_1#346bf257f?vja=1&amp;pid=e1d993566&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second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focus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582_1#346bf257f.bracket?vja=1&amp;pid=e1d993566&amp;color=0,0,0&amp;vpa=258&amp;vtp=1"/>
          <p:cNvSpPr/>
          <p:nvPr/>
        </p:nvSpPr>
        <p:spPr>
          <a:xfrm>
            <a:off x="5897626"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BD.581_2#346bf257f.choices?vja=1&amp;pid=e1d993566&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proteins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bodies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healthy.</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proteins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processes.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process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proteins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regulating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chemical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reactions.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interaction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proteins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tissues.</a:t>
            </a:r>
            <a:endParaRPr lang="en-US" altLang="zh-CN" sz="2000" dirty="0"/>
          </a:p>
        </p:txBody>
      </p:sp>
      <p:sp>
        <p:nvSpPr>
          <p:cNvPr id="5" name="QC_7_AS.583_1#346bf257f?vja=1&amp;pid=e1d993566&amp;color=0,0,0&amp;vtp=1"/>
          <p:cNvSpPr/>
          <p:nvPr/>
        </p:nvSpPr>
        <p:spPr>
          <a:xfrm>
            <a:off x="722376" y="28398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主旨大意题。根据第二段的内容“Proteins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biology’s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lead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actors,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which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control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drive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chemical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reactions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together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basis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life</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human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body,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necessary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structure,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function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regulation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tissues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gans.”可知，蛋白质控制并驱动着所有化学反应，而这些反应共同构成了生命的基础，其对于人体组织与器官的结构、功能及调控也必不可少。因此，第二段主要介绍了蛋白质在生命过程中所起的重要作用。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25.xml><?xml version="1.0" encoding="utf-8"?>
<p:sld xmlns:a="http://schemas.openxmlformats.org/drawingml/2006/main" xmlns:r="http://schemas.openxmlformats.org/officeDocument/2006/relationships" xmlns:p="http://schemas.openxmlformats.org/presentationml/2006/main">
  <p:cSld name="Slide 123&amp;si=123">
    <p:spTree>
      <p:nvGrpSpPr>
        <p:cNvPr id="1" name=""/>
        <p:cNvGrpSpPr/>
        <p:nvPr/>
      </p:nvGrpSpPr>
      <p:grpSpPr>
        <a:xfrm>
          <a:off x="0" y="0"/>
          <a:ext cx="0" cy="0"/>
          <a:chOff x="0" y="0"/>
          <a:chExt cx="0" cy="0"/>
        </a:xfrm>
      </p:grpSpPr>
      <p:sp>
        <p:nvSpPr>
          <p:cNvPr id="2" name="QC_7_BD.584_1#5a0dd0203?vja=1&amp;pid=e1d993566&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illustrate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biological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research?(</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585_1#5a0dd0203.bracket?vja=1&amp;pid=e1d993566&amp;color=0,0,0&amp;vpa=259&amp;vtp=1"/>
          <p:cNvSpPr/>
          <p:nvPr/>
        </p:nvSpPr>
        <p:spPr>
          <a:xfrm>
            <a:off x="9077389"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BD.584_2#5a0dd0203.choices?vja=1&amp;pid=e1d993566&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comparison.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statistics.</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referring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words.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describing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process.</a:t>
            </a:r>
            <a:endParaRPr lang="en-US" altLang="zh-CN" sz="2000" dirty="0"/>
          </a:p>
        </p:txBody>
      </p:sp>
      <p:sp>
        <p:nvSpPr>
          <p:cNvPr id="5" name="QC_7_AS.586_1#5a0dd0203?vja=1&amp;pid=e1d993566&amp;color=0,0,0&amp;vtp=1"/>
          <p:cNvSpPr/>
          <p:nvPr/>
        </p:nvSpPr>
        <p:spPr>
          <a:xfrm>
            <a:off x="722376" y="20778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推理判断题。根据第三段和第四段的内容，尤其是第四段中的“The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model,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AlphaFold2,</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minutes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took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years.”可知，作者通过将过去在研究蛋白质结构方面的缓慢进展与现在有了人工智能模型后的高效率进行对比，凸显了人工智能对于生物学研究的影响。故选A项。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26.xml><?xml version="1.0" encoding="utf-8"?>
<p:sld xmlns:a="http://schemas.openxmlformats.org/drawingml/2006/main" xmlns:r="http://schemas.openxmlformats.org/officeDocument/2006/relationships" xmlns:p="http://schemas.openxmlformats.org/presentationml/2006/main">
  <p:cSld name="Slide 124&amp;si=124">
    <p:spTree>
      <p:nvGrpSpPr>
        <p:cNvPr id="1" name=""/>
        <p:cNvGrpSpPr/>
        <p:nvPr/>
      </p:nvGrpSpPr>
      <p:grpSpPr>
        <a:xfrm>
          <a:off x="0" y="0"/>
          <a:ext cx="0" cy="0"/>
          <a:chOff x="0" y="0"/>
          <a:chExt cx="0" cy="0"/>
        </a:xfrm>
      </p:grpSpPr>
      <p:sp>
        <p:nvSpPr>
          <p:cNvPr id="2" name="QC_7_BD.587_1#fbd7fdc3a?vja=1&amp;pid=e1d993566&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underlined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“expedite”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5</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probably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mean?(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588_1#fbd7fdc3a.bracket?vja=1&amp;pid=e1d993566&amp;color=0,0,0&amp;vpa=260&amp;vtp=1"/>
          <p:cNvSpPr/>
          <p:nvPr/>
        </p:nvSpPr>
        <p:spPr>
          <a:xfrm>
            <a:off x="9363139"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BD.587_2#fbd7fdc3a.choices?vja=1&amp;pid=e1d993566&amp;color=0,0,0&amp;vtp=1"/>
          <p:cNvSpPr/>
          <p:nvPr/>
        </p:nvSpPr>
        <p:spPr>
          <a:xfrm>
            <a:off x="722376" y="1272159"/>
            <a:ext cx="10753344" cy="347853"/>
          </a:xfrm>
          <a:prstGeom prst="rect">
            <a:avLst/>
          </a:prstGeom>
          <a:noFill/>
          <a:ln/>
        </p:spPr>
        <p:txBody>
          <a:bodyPr wrap="square" lIns="0" tIns="0" rIns="0" bIns="0" rtlCol="0" anchor="t"/>
          <a:lstStyle/>
          <a:p>
            <a:pPr>
              <a:lnSpc>
                <a:spcPct val="125000"/>
              </a:lnSpc>
              <a:tabLst>
                <a:tab pos="2748329" algn="l"/>
                <a:tab pos="5483957" algn="l"/>
                <a:tab pos="8219586" algn="l"/>
              </a:tabLst>
            </a:pPr>
            <a:r>
              <a:rPr lang="en-US" altLang="zh-CN" sz="2000" b="0" i="0" dirty="0">
                <a:solidFill>
                  <a:srgbClr val="000000"/>
                </a:solidFill>
                <a:latin typeface="Times New Roman" pitchFamily="34" charset="0"/>
                <a:ea typeface="微软雅黑" pitchFamily="34" charset="-122"/>
                <a:cs typeface="Times New Roman" pitchFamily="34" charset="-120"/>
              </a:rPr>
              <a:t>A.Work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out.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.Speed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up.</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.Put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off.</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.Hold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endParaRPr lang="en-US" altLang="zh-CN" sz="2000" dirty="0"/>
          </a:p>
        </p:txBody>
      </p:sp>
      <p:sp>
        <p:nvSpPr>
          <p:cNvPr id="5" name="QC_7_AS.589_1#fbd7fdc3a?vja=1&amp;pid=e1d993566&amp;color=0,0,0&amp;vtp=1"/>
          <p:cNvSpPr/>
          <p:nvPr/>
        </p:nvSpPr>
        <p:spPr>
          <a:xfrm>
            <a:off x="722376" y="1696847"/>
            <a:ext cx="10753344" cy="2675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词义猜测题。根据第五段中的“Besides,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help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AlphaFold2,</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scientists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found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better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vaccine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against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malaria</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breakthrough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helped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team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decide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which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bits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protein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vaccine,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which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trains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body’s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immune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system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detect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act.This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helped”以及画线单词后的“his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research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fundamental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science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stage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preclinical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clinical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development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stages’”可知，在AlphaFold2模型的帮助下，科学家发现了更好的疟疾疫苗，这一突破有助于推动马修的研究从基础科学阶段转向临床前和临床开发阶段，所以expedite意为“加快”，与B项含义相近。故选B项。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27.xml><?xml version="1.0" encoding="utf-8"?>
<p:sld xmlns:a="http://schemas.openxmlformats.org/drawingml/2006/main" xmlns:r="http://schemas.openxmlformats.org/officeDocument/2006/relationships" xmlns:p="http://schemas.openxmlformats.org/presentationml/2006/main">
  <p:cSld name="Slide 125&amp;si=125">
    <p:spTree>
      <p:nvGrpSpPr>
        <p:cNvPr id="1" name=""/>
        <p:cNvGrpSpPr/>
        <p:nvPr/>
      </p:nvGrpSpPr>
      <p:grpSpPr>
        <a:xfrm>
          <a:off x="0" y="0"/>
          <a:ext cx="0" cy="0"/>
          <a:chOff x="0" y="0"/>
          <a:chExt cx="0" cy="0"/>
        </a:xfrm>
      </p:grpSpPr>
      <p:sp>
        <p:nvSpPr>
          <p:cNvPr id="2" name="QC_7_BD.590_1#026dabcbb?vja=1&amp;pid=e1d993566&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attitude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towards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AI?(</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591_1#026dabcbb.bracket?vja=1&amp;pid=e1d993566&amp;color=0,0,0&amp;vpa=261&amp;vtp=1"/>
          <p:cNvSpPr/>
          <p:nvPr/>
        </p:nvSpPr>
        <p:spPr>
          <a:xfrm>
            <a:off x="573424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590_2#026dabcbb.choices?vja=1&amp;pid=e1d993566&amp;color=0,0,0&amp;vtp=1"/>
          <p:cNvSpPr/>
          <p:nvPr/>
        </p:nvSpPr>
        <p:spPr>
          <a:xfrm>
            <a:off x="722376" y="1272159"/>
            <a:ext cx="10753344" cy="347853"/>
          </a:xfrm>
          <a:prstGeom prst="rect">
            <a:avLst/>
          </a:prstGeom>
          <a:noFill/>
          <a:ln/>
        </p:spPr>
        <p:txBody>
          <a:bodyPr wrap="square" lIns="0" tIns="0" rIns="0" bIns="0" rtlCol="0" anchor="t"/>
          <a:lstStyle/>
          <a:p>
            <a:pPr>
              <a:lnSpc>
                <a:spcPct val="125000"/>
              </a:lnSpc>
              <a:tabLst>
                <a:tab pos="2748329" algn="l"/>
                <a:tab pos="5483957" algn="l"/>
                <a:tab pos="8219586" algn="l"/>
              </a:tabLst>
            </a:pP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Negative.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Sceptical.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Unconcerned.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.Objective.</a:t>
            </a:r>
            <a:endParaRPr lang="en-US" altLang="zh-CN" sz="2000" dirty="0"/>
          </a:p>
        </p:txBody>
      </p:sp>
      <p:sp>
        <p:nvSpPr>
          <p:cNvPr id="5" name="QC_7_AS.592_1#026dabcbb?vja=1&amp;pid=e1d993566&amp;color=0,0,0&amp;vtp=1"/>
          <p:cNvSpPr/>
          <p:nvPr/>
        </p:nvSpPr>
        <p:spPr>
          <a:xfrm>
            <a:off x="722376" y="1696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推理判断题。根据最后一段内容可知，作者既提到了人工智能存在的风险，也通过AlphaFold2这一实例肯定了人工智能目前在造福人类方面的积极作用，所以作者对人工智能的态度是客观的。故选D项。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28.xml><?xml version="1.0" encoding="utf-8"?>
<p:sld xmlns:a="http://schemas.openxmlformats.org/drawingml/2006/main" xmlns:r="http://schemas.openxmlformats.org/officeDocument/2006/relationships" xmlns:p="http://schemas.openxmlformats.org/presentationml/2006/main">
  <p:cSld name="Slide 127&amp;si=127">
    <p:spTree>
      <p:nvGrpSpPr>
        <p:cNvPr id="1" name=""/>
        <p:cNvGrpSpPr/>
        <p:nvPr/>
      </p:nvGrpSpPr>
      <p:grpSpPr>
        <a:xfrm>
          <a:off x="0" y="0"/>
          <a:ext cx="0" cy="0"/>
          <a:chOff x="0" y="0"/>
          <a:chExt cx="0" cy="0"/>
        </a:xfrm>
      </p:grpSpPr>
      <p:sp>
        <p:nvSpPr>
          <p:cNvPr id="2" name="QM_6_BD.593_1#a57298ecc?vja=1&amp;pid=6f3c8c359&amp;color=0,0,0&amp;vtp=1&amp;bt=1"/>
          <p:cNvSpPr/>
          <p:nvPr/>
        </p:nvSpPr>
        <p:spPr>
          <a:xfrm>
            <a:off x="722376" y="900000"/>
            <a:ext cx="10753344" cy="4919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[山西运城2025高二期末调研]</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Sunita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Kumari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Chaudhary,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Tharu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craftswomen,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quietly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together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lengths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riverbank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village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shapes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materials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jewellery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box</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she’s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women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materials.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ropes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lifeline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mountain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climbers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Nepal’s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mountains.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ropes,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new</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transformed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Chaudhary’s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sell.</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Himalayan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mountains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increasingly</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mounting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left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mountaineering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activities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materials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craftswomen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Chaudhary,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initiative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Shilshila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Acharya,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processing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business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Kathmandu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6</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sustainable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management.</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occurred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non-recyclable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7</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until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8</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emerged.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Nepal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Knotcraft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Centre</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knows</a:t>
            </a:r>
            <a:endParaRPr lang="en-US" altLang="zh-CN" sz="2000" dirty="0"/>
          </a:p>
        </p:txBody>
      </p:sp>
    </p:spTree>
  </p:cSld>
  <p:clrMapOvr>
    <a:masterClrMapping/>
  </p:clrMapOvr>
  <p:transition>
    <p:fade/>
  </p:transition>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593_1#a57298ecc?vja=1&amp;pid=6f3c8c359&amp;color=0,0,0&amp;vtp=1&amp;bt=1">
            <a:extLst>
              <a:ext uri="{FF2B5EF4-FFF2-40B4-BE49-F238E27FC236}">
                <a16:creationId xmlns:a16="http://schemas.microsoft.com/office/drawing/2014/main" id="{641E7428-3BA2-A320-541F-04252DB6BDD6}"/>
              </a:ext>
            </a:extLst>
          </p:cNvPr>
          <p:cNvSpPr/>
          <p:nvPr/>
        </p:nvSpPr>
        <p:spPr>
          <a:xfrm>
            <a:off x="722376" y="900000"/>
            <a:ext cx="10753344" cy="3395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Acharya</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Chaudhary.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helped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9</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mountain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into</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10</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opportunities.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We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combine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mountain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economy,”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Acharya,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proudly</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（餐具垫）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ropes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left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Mount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Qomolangma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climbers.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mountains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garbage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dump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again.</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programme,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Acharya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searching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partners.“After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establish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decorative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women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mountains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clean.</a:t>
            </a:r>
            <a:endParaRPr lang="en-US" altLang="zh-CN" sz="2000" dirty="0"/>
          </a:p>
        </p:txBody>
      </p:sp>
      <p:sp>
        <p:nvSpPr>
          <p:cNvPr id="3" name="QM_6_EX.594_1#a57298ecc?vja=1&amp;pid=6f3c8c359&amp;color=0,0,0&amp;vtp=1">
            <a:extLst>
              <a:ext uri="{FF2B5EF4-FFF2-40B4-BE49-F238E27FC236}">
                <a16:creationId xmlns:a16="http://schemas.microsoft.com/office/drawing/2014/main" id="{9639498F-E0A3-114D-1613-4AC66AC123E7}"/>
              </a:ext>
            </a:extLst>
          </p:cNvPr>
          <p:cNvSpPr/>
          <p:nvPr/>
        </p:nvSpPr>
        <p:spPr>
          <a:xfrm>
            <a:off x="722376" y="4338447"/>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本文是一篇记叙文。文章主要讲述了乔杜里和阿查里雅带领尼泊尔女工匠将登山垃圾制成手工艺品，并将其转化为经济机会，旨在打造可持续未来的故事。</a:t>
            </a:r>
            <a:endParaRPr lang="en-US" altLang="zh-CN" sz="2000" dirty="0"/>
          </a:p>
        </p:txBody>
      </p:sp>
    </p:spTree>
    <p:extLst>
      <p:ext uri="{BB962C8B-B14F-4D97-AF65-F5344CB8AC3E}">
        <p14:creationId xmlns:p14="http://schemas.microsoft.com/office/powerpoint/2010/main" val="9399658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B_7_BD.94_1#c4089321d?vja=1&amp;pid=871e90973&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9. </a:t>
            </a:r>
            <a:r>
              <a:rPr lang="en-US" altLang="zh-CN" sz="2000" i="0">
                <a:solidFill>
                  <a:srgbClr val="000000"/>
                </a:solidFill>
                <a:latin typeface="SimSun" pitchFamily="34" charset="0"/>
                <a:ea typeface="SimSun" pitchFamily="34" charset="-122"/>
                <a:cs typeface="SimSun" pitchFamily="34" charset="-120"/>
              </a:rPr>
              <a:t>________</a:t>
            </a:r>
            <a:endParaRPr lang="en-US" altLang="zh-CN" sz="2000" dirty="0"/>
          </a:p>
        </p:txBody>
      </p:sp>
      <p:sp>
        <p:nvSpPr>
          <p:cNvPr id="3" name="QB_7_AN.95_1#c4089321d.blank?vja=1&amp;pid=871e90973&amp;color=0,0,0&amp;vpa=52&amp;vtp=1"/>
          <p:cNvSpPr/>
          <p:nvPr/>
        </p:nvSpPr>
        <p:spPr>
          <a:xfrm>
            <a:off x="1062101" y="858013"/>
            <a:ext cx="803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Further</a:t>
            </a:r>
            <a:endParaRPr lang="en-US" altLang="zh-CN" sz="2000" dirty="0"/>
          </a:p>
        </p:txBody>
      </p:sp>
      <p:sp>
        <p:nvSpPr>
          <p:cNvPr id="4" name="QB_7_AS.96_1#c4089321d?vja=1&amp;pid=871e90973&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句意为：进一步的水流失预计将给数百万野生动物带来更严重的风险。设空处修饰名词短语water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loss，作定语，应用形容词，表示“更进一步的”，且位于句首，所以首字母应大写，故填Further。</a:t>
            </a:r>
            <a:endParaRPr lang="en-US" altLang="zh-CN" sz="2200" dirty="0"/>
          </a:p>
        </p:txBody>
      </p:sp>
      <p:sp>
        <p:nvSpPr>
          <p:cNvPr id="5" name="QB_7_BD.97_1#612af6e98?vja=1&amp;pid=871e90973&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10.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6" name="QB_7_AN.98_1#612af6e98.blank?vja=1&amp;pid=871e90973&amp;color=0,0,0&amp;vpa=53&amp;vtp=1"/>
          <p:cNvSpPr/>
          <p:nvPr/>
        </p:nvSpPr>
        <p:spPr>
          <a:xfrm>
            <a:off x="1138301" y="2453259"/>
            <a:ext cx="7747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helpful</a:t>
            </a:r>
            <a:endParaRPr lang="en-US" altLang="zh-CN" sz="2000" dirty="0"/>
          </a:p>
        </p:txBody>
      </p:sp>
      <p:sp>
        <p:nvSpPr>
          <p:cNvPr id="7" name="QB_7_AS.99_1#612af6e98?vja=1&amp;pid=871e90973&amp;color=0,0,0&amp;vtp=1"/>
          <p:cNvSpPr/>
          <p:nvPr/>
        </p:nvSpPr>
        <p:spPr>
          <a:xfrm>
            <a:off x="722376" y="2928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句意为：它们是否真的会有所帮助还有待观察。设空处前有副词actually修饰，且设空处作表语，应用形容词，表示“有帮助的”，故填helpful。</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130.xml><?xml version="1.0" encoding="utf-8"?>
<p:sld xmlns:a="http://schemas.openxmlformats.org/drawingml/2006/main" xmlns:r="http://schemas.openxmlformats.org/officeDocument/2006/relationships" xmlns:p="http://schemas.openxmlformats.org/presentationml/2006/main">
  <p:cSld name="Slide 128&amp;si=128">
    <p:spTree>
      <p:nvGrpSpPr>
        <p:cNvPr id="1" name=""/>
        <p:cNvGrpSpPr/>
        <p:nvPr/>
      </p:nvGrpSpPr>
      <p:grpSpPr>
        <a:xfrm>
          <a:off x="0" y="0"/>
          <a:ext cx="0" cy="0"/>
          <a:chOff x="0" y="0"/>
          <a:chExt cx="0" cy="0"/>
        </a:xfrm>
      </p:grpSpPr>
      <p:sp>
        <p:nvSpPr>
          <p:cNvPr id="2" name="QC_7_BD.595_1#d99eb6911.choices?vja=1&amp;pid=a57298ecc&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.successfully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B.skilfully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C.thankfully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.silently</a:t>
            </a:r>
            <a:endParaRPr lang="en-US" altLang="zh-CN" sz="2000" dirty="0"/>
          </a:p>
        </p:txBody>
      </p:sp>
      <p:sp>
        <p:nvSpPr>
          <p:cNvPr id="3" name="QC_7_AN.596_1#d99eb6911.bracket?vja=1&amp;pid=a57298ecc&amp;color=0,0,0&amp;vpa=262&amp;vtp=1"/>
          <p:cNvSpPr/>
          <p:nvPr/>
        </p:nvSpPr>
        <p:spPr>
          <a:xfrm>
            <a:off x="1176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AS.597_1#d99eb6911?vja=1&amp;pid=a57298ecc&amp;color=0,0,0&amp;vtp=1"/>
          <p:cNvSpPr/>
          <p:nvPr/>
        </p:nvSpPr>
        <p:spPr>
          <a:xfrm>
            <a:off x="722376" y="1315847"/>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根据上文“Sunita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Kumari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Chaudhary,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leader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Tharu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craftswomen”和She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shapes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materials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jewellery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box可知，她应该是熟练地将这些材料做成首饰盒。故选B项。</a:t>
            </a:r>
            <a:endParaRPr lang="en-US" altLang="zh-CN" sz="2200" dirty="0"/>
          </a:p>
        </p:txBody>
      </p:sp>
      <p:sp>
        <p:nvSpPr>
          <p:cNvPr id="5" name="QC_7_BD.598_1#2d96cfb4e.choices?vja=1&amp;pid=a57298ecc&amp;color=0,0,0&amp;vtp=1"/>
          <p:cNvSpPr/>
          <p:nvPr/>
        </p:nvSpPr>
        <p:spPr>
          <a:xfrm>
            <a:off x="722376" y="21103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.promising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B.offering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C.asking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.instructing</a:t>
            </a:r>
            <a:endParaRPr lang="en-US" altLang="zh-CN" sz="2000" dirty="0"/>
          </a:p>
        </p:txBody>
      </p:sp>
      <p:sp>
        <p:nvSpPr>
          <p:cNvPr id="6" name="QC_7_AN.599_1#2d96cfb4e.bracket?vja=1&amp;pid=a57298ecc&amp;color=0,0,0&amp;vpa=263&amp;vtp=1"/>
          <p:cNvSpPr/>
          <p:nvPr/>
        </p:nvSpPr>
        <p:spPr>
          <a:xfrm>
            <a:off x="1176401" y="21103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7" name="QC_7_AS.600_1#2d96cfb4e?vja=1&amp;pid=a57298ecc&amp;color=0,0,0&amp;vtp=1"/>
          <p:cNvSpPr/>
          <p:nvPr/>
        </p:nvSpPr>
        <p:spPr>
          <a:xfrm>
            <a:off x="722376" y="25350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leader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Tharu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craftswomen可知，她作为塔鲁族女工匠的带头人，在编织时应是指导一小群女性如何处理这些材料。故选D项。</a:t>
            </a:r>
            <a:endParaRPr lang="en-US" altLang="zh-CN" sz="2200" dirty="0"/>
          </a:p>
        </p:txBody>
      </p:sp>
      <p:sp>
        <p:nvSpPr>
          <p:cNvPr id="8" name="QC_7_BD.601_1#af3eeccee.choices?vja=1&amp;pid=a57298ecc&amp;color=0,0,0&amp;vtp=1"/>
          <p:cNvSpPr/>
          <p:nvPr/>
        </p:nvSpPr>
        <p:spPr>
          <a:xfrm>
            <a:off x="722376" y="33422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dealing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with</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caring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for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putting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up</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.searching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endParaRPr lang="en-US" altLang="zh-CN" sz="2000" dirty="0"/>
          </a:p>
        </p:txBody>
      </p:sp>
      <p:sp>
        <p:nvSpPr>
          <p:cNvPr id="9" name="QC_7_AN.602_1#af3eeccee.bracket?vja=1&amp;pid=a57298ecc&amp;color=0,0,0&amp;vpa=264&amp;vtp=1"/>
          <p:cNvSpPr/>
          <p:nvPr/>
        </p:nvSpPr>
        <p:spPr>
          <a:xfrm>
            <a:off x="1176401" y="33422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0" name="QC_7_AS.603_1#af3eeccee?vja=1&amp;pid=a57298ecc&amp;color=0,0,0&amp;vtp=1"/>
          <p:cNvSpPr/>
          <p:nvPr/>
        </p:nvSpPr>
        <p:spPr>
          <a:xfrm>
            <a:off x="722376" y="37669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ropes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they’re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lifeline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mountain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climbers并结合常识可知，这些女工匠们所用的绳子曾经是登山者征服山脉的生命线。deal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with意为“处理；应付”，故选A项。</a:t>
            </a:r>
            <a:endParaRPr lang="en-US" altLang="zh-CN" sz="2200" dirty="0"/>
          </a:p>
        </p:txBody>
      </p:sp>
      <p:sp>
        <p:nvSpPr>
          <p:cNvPr id="11" name="QC_7_BD.604_1#10895c9a8.choices?vja=1&amp;pid=a57298ecc&amp;color=0,0,0&amp;vtp=1"/>
          <p:cNvSpPr/>
          <p:nvPr/>
        </p:nvSpPr>
        <p:spPr>
          <a:xfrm>
            <a:off x="722376" y="49551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.fun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B.work</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C.life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.luck</a:t>
            </a:r>
            <a:endParaRPr lang="en-US" altLang="zh-CN" sz="2000" dirty="0"/>
          </a:p>
        </p:txBody>
      </p:sp>
      <p:sp>
        <p:nvSpPr>
          <p:cNvPr id="12" name="QC_7_AN.605_1#10895c9a8.bracket?vja=1&amp;pid=a57298ecc&amp;color=0,0,0&amp;vpa=265&amp;vtp=1"/>
          <p:cNvSpPr/>
          <p:nvPr/>
        </p:nvSpPr>
        <p:spPr>
          <a:xfrm>
            <a:off x="1176401" y="49551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13" name="QC_7_AS.606_1#10895c9a8?vja=1&amp;pid=a57298ecc&amp;color=0,0,0&amp;vtp=1"/>
          <p:cNvSpPr/>
          <p:nvPr/>
        </p:nvSpPr>
        <p:spPr>
          <a:xfrm>
            <a:off x="722376" y="53798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根据下文transformed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skilled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hands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Chaudhary’s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items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sell可知，包括绳子在内的废弃物现在在这些能工巧匠的手中焕发新生，变成可售卖的物品。故选C项。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131.xml><?xml version="1.0" encoding="utf-8"?>
<p:sld xmlns:a="http://schemas.openxmlformats.org/drawingml/2006/main" xmlns:r="http://schemas.openxmlformats.org/officeDocument/2006/relationships" xmlns:p="http://schemas.openxmlformats.org/presentationml/2006/main">
  <p:cSld name="Slide 129&amp;si=129">
    <p:spTree>
      <p:nvGrpSpPr>
        <p:cNvPr id="1" name=""/>
        <p:cNvGrpSpPr/>
        <p:nvPr/>
      </p:nvGrpSpPr>
      <p:grpSpPr>
        <a:xfrm>
          <a:off x="0" y="0"/>
          <a:ext cx="0" cy="0"/>
          <a:chOff x="0" y="0"/>
          <a:chExt cx="0" cy="0"/>
        </a:xfrm>
      </p:grpSpPr>
      <p:sp>
        <p:nvSpPr>
          <p:cNvPr id="2" name="QC_7_BD.607_1#5bfda2435.choices?vja=1&amp;pid=a57298ecc&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.equipped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B.associated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C.impressed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.packed</a:t>
            </a:r>
            <a:endParaRPr lang="en-US" altLang="zh-CN" sz="2000" dirty="0"/>
          </a:p>
        </p:txBody>
      </p:sp>
      <p:sp>
        <p:nvSpPr>
          <p:cNvPr id="3" name="QC_7_AN.608_1#5bfda2435.bracket?vja=1&amp;pid=a57298ecc&amp;color=0,0,0&amp;vpa=266&amp;vtp=1"/>
          <p:cNvSpPr/>
          <p:nvPr/>
        </p:nvSpPr>
        <p:spPr>
          <a:xfrm>
            <a:off x="1176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AS.609_1#5bfda2435?vja=1&amp;pid=a57298ecc&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mounting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left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mountaineering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activities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over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years可知，喜马拉雅山脉多年来被登山活动留下的越来越多的垃圾堆满。be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packed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with表示“充满”，符合语境。故选D项。</a:t>
            </a:r>
            <a:endParaRPr lang="en-US" altLang="zh-CN" sz="2200" dirty="0"/>
          </a:p>
        </p:txBody>
      </p:sp>
      <p:sp>
        <p:nvSpPr>
          <p:cNvPr id="5" name="QC_7_BD.610_1#c32844846.choices?vja=1&amp;pid=a57298ecc&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.advocate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B.client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C.inspiration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.owner</a:t>
            </a:r>
            <a:endParaRPr lang="en-US" altLang="zh-CN" sz="2000" dirty="0"/>
          </a:p>
        </p:txBody>
      </p:sp>
      <p:sp>
        <p:nvSpPr>
          <p:cNvPr id="6" name="QC_7_AN.611_1#c32844846.bracket?vja=1&amp;pid=a57298ecc&amp;color=0,0,0&amp;vpa=267&amp;vtp=1"/>
          <p:cNvSpPr/>
          <p:nvPr/>
        </p:nvSpPr>
        <p:spPr>
          <a:xfrm>
            <a:off x="1176401" y="25040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C_7_AS.612_1#c32844846?vja=1&amp;pid=a57298ecc&amp;color=0,0,0&amp;vtp=1"/>
          <p:cNvSpPr/>
          <p:nvPr/>
        </p:nvSpPr>
        <p:spPr>
          <a:xfrm>
            <a:off x="722376" y="29287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根据上文“Now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materials</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thanks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initiative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Shilshila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Acharya,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owns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processing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business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Kathmandu”及语境可知，阿查里雅拥有一家垃圾处理公司，她发起的一项倡议使得一些材料被回收利用，所以她应是可持续垃圾管理的倡导者。故选A项。</a:t>
            </a:r>
            <a:endParaRPr lang="en-US" altLang="zh-CN" sz="2200" dirty="0"/>
          </a:p>
        </p:txBody>
      </p:sp>
      <p:sp>
        <p:nvSpPr>
          <p:cNvPr id="8" name="QC_7_BD.613_1#79dff953e.choices?vja=1&amp;pid=a57298ecc&amp;color=0,0,0&amp;vtp=1"/>
          <p:cNvSpPr/>
          <p:nvPr/>
        </p:nvSpPr>
        <p:spPr>
          <a:xfrm>
            <a:off x="722376" y="4116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.gained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B.reused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C.abandoned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.studied</a:t>
            </a:r>
            <a:endParaRPr lang="en-US" altLang="zh-CN" sz="2000" dirty="0"/>
          </a:p>
        </p:txBody>
      </p:sp>
      <p:sp>
        <p:nvSpPr>
          <p:cNvPr id="9" name="QC_7_AN.614_1#79dff953e.bracket?vja=1&amp;pid=a57298ecc&amp;color=0,0,0&amp;vpa=268&amp;vtp=1"/>
          <p:cNvSpPr/>
          <p:nvPr/>
        </p:nvSpPr>
        <p:spPr>
          <a:xfrm>
            <a:off x="1176401" y="4116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10" name="QC_7_AS.615_1#79dff953e?vja=1&amp;pid=a57298ecc&amp;color=0,0,0&amp;vtp=1"/>
          <p:cNvSpPr/>
          <p:nvPr/>
        </p:nvSpPr>
        <p:spPr>
          <a:xfrm>
            <a:off x="722376" y="45416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根据下文turning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mountain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opportunities以及将垃圾变成手工艺品可知，她想到不可回收的垃圾可以被重复使用。故选B项。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32.xml><?xml version="1.0" encoding="utf-8"?>
<p:sld xmlns:a="http://schemas.openxmlformats.org/drawingml/2006/main" xmlns:r="http://schemas.openxmlformats.org/officeDocument/2006/relationships" xmlns:p="http://schemas.openxmlformats.org/presentationml/2006/main">
  <p:cSld name="Slide 130&amp;si=130">
    <p:spTree>
      <p:nvGrpSpPr>
        <p:cNvPr id="1" name=""/>
        <p:cNvGrpSpPr/>
        <p:nvPr/>
      </p:nvGrpSpPr>
      <p:grpSpPr>
        <a:xfrm>
          <a:off x="0" y="0"/>
          <a:ext cx="0" cy="0"/>
          <a:chOff x="0" y="0"/>
          <a:chExt cx="0" cy="0"/>
        </a:xfrm>
      </p:grpSpPr>
      <p:sp>
        <p:nvSpPr>
          <p:cNvPr id="2" name="QC_7_BD.616_1#2bc01deb2.choices?vja=1&amp;pid=a57298ecc&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.miracle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B.objective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C.consequence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.solution</a:t>
            </a:r>
            <a:endParaRPr lang="en-US" altLang="zh-CN" sz="2000" dirty="0"/>
          </a:p>
        </p:txBody>
      </p:sp>
      <p:sp>
        <p:nvSpPr>
          <p:cNvPr id="3" name="QC_7_AN.617_1#2bc01deb2.bracket?vja=1&amp;pid=a57298ecc&amp;color=0,0,0&amp;vpa=269&amp;vtp=1"/>
          <p:cNvSpPr/>
          <p:nvPr/>
        </p:nvSpPr>
        <p:spPr>
          <a:xfrm>
            <a:off x="1176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AS.618_1#2bc01deb2?vja=1&amp;pid=a57298ecc&amp;color=0,0,0&amp;vtp=1"/>
          <p:cNvSpPr/>
          <p:nvPr/>
        </p:nvSpPr>
        <p:spPr>
          <a:xfrm>
            <a:off x="722376" y="1315847"/>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根据下文“She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helped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two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hope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turning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mountain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opportunities.”及语境可知，在拉伊的帮助下，出现了一个解决方案。故选D项。</a:t>
            </a:r>
            <a:endParaRPr lang="en-US" altLang="zh-CN" sz="2200" dirty="0"/>
          </a:p>
        </p:txBody>
      </p:sp>
      <p:sp>
        <p:nvSpPr>
          <p:cNvPr id="5" name="QC_7_BD.619_1#34eaa9277.choices?vja=1&amp;pid=a57298ecc&amp;color=0,0,0&amp;vtp=1"/>
          <p:cNvSpPr/>
          <p:nvPr/>
        </p:nvSpPr>
        <p:spPr>
          <a:xfrm>
            <a:off x="722376" y="21103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.connect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B.compare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C.organise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.train</a:t>
            </a:r>
            <a:endParaRPr lang="en-US" altLang="zh-CN" sz="2000" dirty="0"/>
          </a:p>
        </p:txBody>
      </p:sp>
      <p:sp>
        <p:nvSpPr>
          <p:cNvPr id="6" name="QC_7_AN.620_1#34eaa9277.bracket?vja=1&amp;pid=a57298ecc&amp;color=0,0,0&amp;vpa=270&amp;vtp=1"/>
          <p:cNvSpPr/>
          <p:nvPr/>
        </p:nvSpPr>
        <p:spPr>
          <a:xfrm>
            <a:off x="1176401" y="21103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C_7_AS.621_1#34eaa9277?vja=1&amp;pid=a57298ecc&amp;color=0,0,0&amp;vtp=1"/>
          <p:cNvSpPr/>
          <p:nvPr/>
        </p:nvSpPr>
        <p:spPr>
          <a:xfrm>
            <a:off x="722376" y="25350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根据上文knows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Acharya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Chaudhary和下文the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two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hope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turning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mountain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opportunities可知，拉伊帮忙将这两个人联系起来，希望把登山垃圾变成各种机会。故选A项。</a:t>
            </a:r>
            <a:endParaRPr lang="en-US" altLang="zh-CN" sz="2200" dirty="0"/>
          </a:p>
        </p:txBody>
      </p:sp>
      <p:sp>
        <p:nvSpPr>
          <p:cNvPr id="8" name="QC_7_BD.622_1#0cbf6309a.choices?vja=1&amp;pid=a57298ecc&amp;color=0,0,0&amp;vtp=1"/>
          <p:cNvSpPr/>
          <p:nvPr/>
        </p:nvSpPr>
        <p:spPr>
          <a:xfrm>
            <a:off x="722376" y="37232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.beneficial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B.academic</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C.economic</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.conventional</a:t>
            </a:r>
            <a:endParaRPr lang="en-US" altLang="zh-CN" sz="2000" dirty="0"/>
          </a:p>
        </p:txBody>
      </p:sp>
      <p:sp>
        <p:nvSpPr>
          <p:cNvPr id="9" name="QC_7_AN.623_1#0cbf6309a.bracket?vja=1&amp;pid=a57298ecc&amp;color=0,0,0&amp;vpa=271&amp;vtp=1"/>
          <p:cNvSpPr/>
          <p:nvPr/>
        </p:nvSpPr>
        <p:spPr>
          <a:xfrm>
            <a:off x="1303401" y="37232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10" name="QC_7_AS.624_1#0cbf6309a?vja=1&amp;pid=a57298ecc&amp;color=0,0,0&amp;vtp=1"/>
          <p:cNvSpPr/>
          <p:nvPr/>
        </p:nvSpPr>
        <p:spPr>
          <a:xfrm>
            <a:off x="722376" y="41479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根据上文将废弃物变成可售卖的物品和下文的the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local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economy可知，此处指把登山垃圾变成经济机会。故选C项。</a:t>
            </a:r>
            <a:endParaRPr lang="en-US" altLang="zh-CN" sz="2200" dirty="0"/>
          </a:p>
        </p:txBody>
      </p:sp>
      <p:sp>
        <p:nvSpPr>
          <p:cNvPr id="11" name="QC_7_BD.625_1#657d4ac2a.choices?vja=1&amp;pid=a57298ecc&amp;color=0,0,0&amp;vtp=1"/>
          <p:cNvSpPr/>
          <p:nvPr/>
        </p:nvSpPr>
        <p:spPr>
          <a:xfrm>
            <a:off x="722376" y="49551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.deserve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B.continue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C.happen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.aim</a:t>
            </a:r>
            <a:endParaRPr lang="en-US" altLang="zh-CN" sz="2000" dirty="0"/>
          </a:p>
        </p:txBody>
      </p:sp>
      <p:sp>
        <p:nvSpPr>
          <p:cNvPr id="12" name="QC_7_AN.626_1#657d4ac2a.bracket?vja=1&amp;pid=a57298ecc&amp;color=0,0,0&amp;vpa=272&amp;vtp=1"/>
          <p:cNvSpPr/>
          <p:nvPr/>
        </p:nvSpPr>
        <p:spPr>
          <a:xfrm>
            <a:off x="1294003" y="49551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13" name="QC_7_AS.627_1#657d4ac2a?vja=1&amp;pid=a57298ecc&amp;color=0,0,0&amp;vtp=1"/>
          <p:cNvSpPr/>
          <p:nvPr/>
        </p:nvSpPr>
        <p:spPr>
          <a:xfrm>
            <a:off x="722376" y="5379847"/>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combine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local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skills,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mountain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local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economy”和“She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says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”及语境可知，她们力求将当地技能、登山垃圾和当地经济结合起来。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133.xml><?xml version="1.0" encoding="utf-8"?>
<p:sld xmlns:a="http://schemas.openxmlformats.org/drawingml/2006/main" xmlns:r="http://schemas.openxmlformats.org/officeDocument/2006/relationships" xmlns:p="http://schemas.openxmlformats.org/presentationml/2006/main">
  <p:cSld name="Slide 131&amp;si=131">
    <p:spTree>
      <p:nvGrpSpPr>
        <p:cNvPr id="1" name=""/>
        <p:cNvGrpSpPr/>
        <p:nvPr/>
      </p:nvGrpSpPr>
      <p:grpSpPr>
        <a:xfrm>
          <a:off x="0" y="0"/>
          <a:ext cx="0" cy="0"/>
          <a:chOff x="0" y="0"/>
          <a:chExt cx="0" cy="0"/>
        </a:xfrm>
      </p:grpSpPr>
      <p:sp>
        <p:nvSpPr>
          <p:cNvPr id="2" name="QC_7_BD.628_1#1dd4552f7.choices?vja=1&amp;pid=a57298ecc&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.recycling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B.displaying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C.enhancing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.replacing</a:t>
            </a:r>
            <a:endParaRPr lang="en-US" altLang="zh-CN" sz="2000" dirty="0"/>
          </a:p>
        </p:txBody>
      </p:sp>
      <p:sp>
        <p:nvSpPr>
          <p:cNvPr id="3" name="QC_7_AN.629_1#1dd4552f7.bracket?vja=1&amp;pid=a57298ecc&amp;color=0,0,0&amp;vpa=273&amp;vtp=1"/>
          <p:cNvSpPr/>
          <p:nvPr/>
        </p:nvSpPr>
        <p:spPr>
          <a:xfrm>
            <a:off x="1303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AS.630_1#1dd4552f7?vja=1&amp;pid=a57298ecc&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根据空前的proudly和空后的a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ropes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left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Mount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Qomolangma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climbers可知，阿查里雅边说边自豪地展示着一个用登山者留在珠穆朗玛峰上的绳子做成的餐具垫。display意为“展示”，故选B项。</a:t>
            </a:r>
            <a:endParaRPr lang="en-US" altLang="zh-CN" sz="2200" dirty="0"/>
          </a:p>
        </p:txBody>
      </p:sp>
      <p:sp>
        <p:nvSpPr>
          <p:cNvPr id="5" name="QC_7_BD.631_1#615d99bf9.choices?vja=1&amp;pid=a57298ecc&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.prevent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B.reveal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C.ensure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.announce</a:t>
            </a:r>
            <a:endParaRPr lang="en-US" altLang="zh-CN" sz="2000" dirty="0"/>
          </a:p>
        </p:txBody>
      </p:sp>
      <p:sp>
        <p:nvSpPr>
          <p:cNvPr id="6" name="QC_7_AN.632_1#615d99bf9.bracket?vja=1&amp;pid=a57298ecc&amp;color=0,0,0&amp;vpa=274&amp;vtp=1"/>
          <p:cNvSpPr/>
          <p:nvPr/>
        </p:nvSpPr>
        <p:spPr>
          <a:xfrm>
            <a:off x="1303401" y="2504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7" name="QC_7_AS.633_1#615d99bf9?vja=1&amp;pid=a57298ecc&amp;color=0,0,0&amp;vtp=1"/>
          <p:cNvSpPr/>
          <p:nvPr/>
        </p:nvSpPr>
        <p:spPr>
          <a:xfrm>
            <a:off x="722376" y="29287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根据下文no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collected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mountains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garbage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dump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again并结合语境可知，此处表示目标是确保从山上收集的垃圾最终不再进入垃圾场。故选C项。</a:t>
            </a:r>
            <a:endParaRPr lang="en-US" altLang="zh-CN" sz="2200" dirty="0"/>
          </a:p>
        </p:txBody>
      </p:sp>
      <p:sp>
        <p:nvSpPr>
          <p:cNvPr id="8" name="QC_7_BD.634_1#dfb62b7b0.choices?vja=1&amp;pid=a57298ecc&amp;color=0,0,0&amp;vtp=1"/>
          <p:cNvSpPr/>
          <p:nvPr/>
        </p:nvSpPr>
        <p:spPr>
          <a:xfrm>
            <a:off x="722376" y="3735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.expand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B.launch</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C.complete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.lead</a:t>
            </a:r>
            <a:endParaRPr lang="en-US" altLang="zh-CN" sz="2000" dirty="0"/>
          </a:p>
        </p:txBody>
      </p:sp>
      <p:sp>
        <p:nvSpPr>
          <p:cNvPr id="9" name="QC_7_AN.635_1#dfb62b7b0.bracket?vja=1&amp;pid=a57298ecc&amp;color=0,0,0&amp;vpa=275&amp;vtp=1"/>
          <p:cNvSpPr/>
          <p:nvPr/>
        </p:nvSpPr>
        <p:spPr>
          <a:xfrm>
            <a:off x="1303401" y="3735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0" name="QC_7_AS.636_1#dfb62b7b0?vja=1&amp;pid=a57298ecc&amp;color=0,0,0&amp;vtp=1"/>
          <p:cNvSpPr/>
          <p:nvPr/>
        </p:nvSpPr>
        <p:spPr>
          <a:xfrm>
            <a:off x="722376" y="41606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根据下文Acharya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says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they’re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searching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partners可知，阿查里雅说她们正在寻找更多的合作伙伴，所以应是希望扩大这个项目。故选A项。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34.xml><?xml version="1.0" encoding="utf-8"?>
<p:sld xmlns:a="http://schemas.openxmlformats.org/drawingml/2006/main" xmlns:r="http://schemas.openxmlformats.org/officeDocument/2006/relationships" xmlns:p="http://schemas.openxmlformats.org/presentationml/2006/main">
  <p:cSld name="Slide 132&amp;si=132">
    <p:spTree>
      <p:nvGrpSpPr>
        <p:cNvPr id="1" name=""/>
        <p:cNvGrpSpPr/>
        <p:nvPr/>
      </p:nvGrpSpPr>
      <p:grpSpPr>
        <a:xfrm>
          <a:off x="0" y="0"/>
          <a:ext cx="0" cy="0"/>
          <a:chOff x="0" y="0"/>
          <a:chExt cx="0" cy="0"/>
        </a:xfrm>
      </p:grpSpPr>
      <p:sp>
        <p:nvSpPr>
          <p:cNvPr id="2" name="QC_7_BD.637_1#7e8ff41ce.choices?vja=1&amp;pid=a57298ecc&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.distant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B.sustainable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C.profitable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.blooming</a:t>
            </a:r>
            <a:endParaRPr lang="en-US" altLang="zh-CN" sz="2000" dirty="0"/>
          </a:p>
        </p:txBody>
      </p:sp>
      <p:sp>
        <p:nvSpPr>
          <p:cNvPr id="3" name="QC_7_AN.638_1#7e8ff41ce.bracket?vja=1&amp;pid=a57298ecc&amp;color=0,0,0&amp;vpa=276&amp;vtp=1"/>
          <p:cNvSpPr/>
          <p:nvPr/>
        </p:nvSpPr>
        <p:spPr>
          <a:xfrm>
            <a:off x="1303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AS.639_1#7e8ff41ce?vja=1&amp;pid=a57298ecc&amp;color=0,0,0&amp;vtp=1"/>
          <p:cNvSpPr/>
          <p:nvPr/>
        </p:nvSpPr>
        <p:spPr>
          <a:xfrm>
            <a:off x="722376" y="1315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sustainable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management和下文“each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rope</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help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local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women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earn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living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keep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mountains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clean”并结合文章中心思想可知，她们正在努力建立一个可持续的未来，将登山垃圾回收利用，既帮助当地女性谋生，又保持山区清洁，符合可持续发展理念。故选B项。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35.xml><?xml version="1.0" encoding="utf-8"?>
<p:sld xmlns:a="http://schemas.openxmlformats.org/drawingml/2006/main" xmlns:r="http://schemas.openxmlformats.org/officeDocument/2006/relationships" xmlns:p="http://schemas.openxmlformats.org/presentationml/2006/main">
  <p:cSld name="Slide 133&amp;si=133">
    <p:spTree>
      <p:nvGrpSpPr>
        <p:cNvPr id="1" name=""/>
        <p:cNvGrpSpPr/>
        <p:nvPr/>
      </p:nvGrpSpPr>
      <p:grpSpPr>
        <a:xfrm>
          <a:off x="0" y="0"/>
          <a:ext cx="0" cy="0"/>
          <a:chOff x="0" y="0"/>
          <a:chExt cx="0" cy="0"/>
        </a:xfrm>
      </p:grpSpPr>
      <p:sp>
        <p:nvSpPr>
          <p:cNvPr id="2" name="C_3#f8db2915f.fixed?vja=1&amp;pid=05e365ff8&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05</a:t>
            </a:r>
            <a:endParaRPr lang="en-US" altLang="zh-CN" sz="7200" dirty="0"/>
          </a:p>
        </p:txBody>
      </p:sp>
      <p:sp>
        <p:nvSpPr>
          <p:cNvPr id="3" name="C_3_BD#f8db2915f.fixed?vja=1&amp;pid=05e365ff8&amp;color=255,255,255&amp;vtp=1"/>
          <p:cNvSpPr/>
          <p:nvPr/>
        </p:nvSpPr>
        <p:spPr>
          <a:xfrm>
            <a:off x="0" y="3493008"/>
            <a:ext cx="12188952" cy="768096"/>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单元限时小卷</a:t>
            </a:r>
            <a:endParaRPr lang="en-US" altLang="zh-CN" sz="4400" dirty="0"/>
          </a:p>
        </p:txBody>
      </p:sp>
      <p:sp>
        <p:nvSpPr>
          <p:cNvPr id="4" name="C_3#f8db2915f.fixed?vja=1&amp;pid=05e365ff8&amp;color=255,255,255&amp;vtp=1"/>
          <p:cNvSpPr/>
          <p:nvPr/>
        </p:nvSpPr>
        <p:spPr>
          <a:xfrm>
            <a:off x="0" y="4288536"/>
            <a:ext cx="12188952" cy="356616"/>
          </a:xfrm>
          <a:prstGeom prst="rect">
            <a:avLst/>
          </a:prstGeom>
          <a:noFill/>
          <a:ln/>
        </p:spPr>
        <p:txBody>
          <a:bodyPr wrap="square" lIns="0" tIns="0" rIns="0" bIns="0" rtlCol="0" anchor="ctr"/>
          <a:lstStyle/>
          <a:p>
            <a:pPr algn="ctr">
              <a:lnSpc>
                <a:spcPct val="100000"/>
              </a:lnSpc>
            </a:pPr>
            <a:r>
              <a:rPr lang="en-US" altLang="zh-CN" sz="2000" b="0" i="0" dirty="0">
                <a:solidFill>
                  <a:srgbClr val="FFFFFF"/>
                </a:solidFill>
                <a:latin typeface="Times New Roman" pitchFamily="34" charset="0"/>
                <a:ea typeface="微软雅黑" pitchFamily="34" charset="-122"/>
                <a:cs typeface="Times New Roman" pitchFamily="34" charset="-120"/>
              </a:rPr>
              <a:t>建议用时：57分钟</a:t>
            </a:r>
            <a:endParaRPr lang="en-US" altLang="zh-CN" sz="2000" dirty="0"/>
          </a:p>
        </p:txBody>
      </p:sp>
    </p:spTree>
  </p:cSld>
  <p:clrMapOvr>
    <a:masterClrMapping/>
  </p:clrMapOvr>
  <p:transition>
    <p:fade/>
  </p:transition>
</p:sld>
</file>

<file path=ppt/slides/slide136.xml><?xml version="1.0" encoding="utf-8"?>
<p:sld xmlns:a="http://schemas.openxmlformats.org/drawingml/2006/main" xmlns:r="http://schemas.openxmlformats.org/officeDocument/2006/relationships" xmlns:p="http://schemas.openxmlformats.org/presentationml/2006/main">
  <p:cSld name="Slide 135&amp;si=135">
    <p:spTree>
      <p:nvGrpSpPr>
        <p:cNvPr id="1" name=""/>
        <p:cNvGrpSpPr/>
        <p:nvPr/>
      </p:nvGrpSpPr>
      <p:grpSpPr>
        <a:xfrm>
          <a:off x="0" y="0"/>
          <a:ext cx="0" cy="0"/>
          <a:chOff x="0" y="0"/>
          <a:chExt cx="0" cy="0"/>
        </a:xfrm>
      </p:grpSpPr>
      <p:sp>
        <p:nvSpPr>
          <p:cNvPr id="2" name="QM_5_BD.640_1#ee049e1f9?vja=1&amp;pid=a58a029b1&amp;color=0,0,0&amp;vtp=1&amp;bt=1"/>
          <p:cNvSpPr/>
          <p:nvPr/>
        </p:nvSpPr>
        <p:spPr>
          <a:xfrm>
            <a:off x="722376" y="900000"/>
            <a:ext cx="10753344" cy="5715000"/>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[湖北部分高中联考协作体2024高二期中]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2023,</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Intergovernmental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Panel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Climate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（IPCC）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released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volume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Sixth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Assessment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reports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outlining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latest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climate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urgent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dramatic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increase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catastrophic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events—from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droughts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floods—that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rapidly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warming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worrisome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unknowns”—potential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outcomes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happen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exactly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striking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Atlantic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Meridional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Overturning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Circulation（AMOC）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system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ocean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currents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regulator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（调节器）</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Atlantic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Ocean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temperatures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maintains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temperatures,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particularly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North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America.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collapsed,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patterns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disturb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activities”.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unknown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scale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estimated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global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average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levels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2100.But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rapidly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melting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sheets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remains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difficult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number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frame.</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640_1#ee049e1f9?vja=1&amp;pid=a58a029b1&amp;color=0,0,0&amp;vtp=1&amp;bt=1">
            <a:extLst>
              <a:ext uri="{FF2B5EF4-FFF2-40B4-BE49-F238E27FC236}">
                <a16:creationId xmlns:a16="http://schemas.microsoft.com/office/drawing/2014/main" id="{59F5F7EF-71FF-9FEE-A0F7-55F593597677}"/>
              </a:ext>
            </a:extLst>
          </p:cNvPr>
          <p:cNvSpPr/>
          <p:nvPr/>
        </p:nvSpPr>
        <p:spPr>
          <a:xfrm>
            <a:off x="722376" y="900000"/>
            <a:ext cx="10753344" cy="4538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unpredictable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catastrophic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Climate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referred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tipping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points: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singular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climatic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instantly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reshape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climate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systems.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points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difficult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predict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climate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continues.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Impacts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forecast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difficult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predict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effectively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combined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climate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insecurity,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agricultural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practices,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affect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climate.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decades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IPCC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reports,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easy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certain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urgent.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IPCC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publish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evolve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impacts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unknowns,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knowledge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relief,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further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fear.</a:t>
            </a:r>
            <a:endParaRPr lang="en-US" altLang="zh-CN" sz="2000" dirty="0"/>
          </a:p>
        </p:txBody>
      </p:sp>
    </p:spTree>
    <p:extLst>
      <p:ext uri="{BB962C8B-B14F-4D97-AF65-F5344CB8AC3E}">
        <p14:creationId xmlns:p14="http://schemas.microsoft.com/office/powerpoint/2010/main" val="4205940233"/>
      </p:ext>
    </p:extLst>
  </p:cSld>
  <p:clrMapOvr>
    <a:masterClrMapping/>
  </p:clrMapOvr>
  <p:transition>
    <p:fade/>
  </p:transition>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EX.641_1#ee049e1f9?vja=1&amp;pid=a58a029b1&amp;color=0,0,0&amp;vtp=1">
            <a:extLst>
              <a:ext uri="{FF2B5EF4-FFF2-40B4-BE49-F238E27FC236}">
                <a16:creationId xmlns:a16="http://schemas.microsoft.com/office/drawing/2014/main" id="{F2972E96-AB6B-9510-526E-73DDC63073DF}"/>
              </a:ext>
            </a:extLst>
          </p:cNvPr>
          <p:cNvSpPr/>
          <p:nvPr/>
        </p:nvSpPr>
        <p:spPr>
          <a:xfrm>
            <a:off x="722376" y="900000"/>
            <a:ext cx="10753344" cy="1113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本文是一篇说明文。文章主要介绍的是联合国政府间气候变化专门委员会所作的研究报告，客观地陈述了全球气候变化的不确定性及其危害，同时表达了对未来能够应对气候变化的美好愿景。</a:t>
            </a:r>
            <a:endParaRPr lang="en-US" altLang="zh-CN" sz="2000" dirty="0"/>
          </a:p>
        </p:txBody>
      </p:sp>
    </p:spTree>
    <p:extLst>
      <p:ext uri="{BB962C8B-B14F-4D97-AF65-F5344CB8AC3E}">
        <p14:creationId xmlns:p14="http://schemas.microsoft.com/office/powerpoint/2010/main" val="338852030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9.xml><?xml version="1.0" encoding="utf-8"?>
<p:sld xmlns:a="http://schemas.openxmlformats.org/drawingml/2006/main" xmlns:r="http://schemas.openxmlformats.org/officeDocument/2006/relationships" xmlns:p="http://schemas.openxmlformats.org/presentationml/2006/main">
  <p:cSld name="Slide 136&amp;si=136">
    <p:spTree>
      <p:nvGrpSpPr>
        <p:cNvPr id="1" name=""/>
        <p:cNvGrpSpPr/>
        <p:nvPr/>
      </p:nvGrpSpPr>
      <p:grpSpPr>
        <a:xfrm>
          <a:off x="0" y="0"/>
          <a:ext cx="0" cy="0"/>
          <a:chOff x="0" y="0"/>
          <a:chExt cx="0" cy="0"/>
        </a:xfrm>
      </p:grpSpPr>
      <p:sp>
        <p:nvSpPr>
          <p:cNvPr id="2" name="QC_6_BD.642_1#de8002cf3?vja=1&amp;pid=ee049e1f9&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attitude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unknowns”?(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6_AN.643_1#de8002cf3.bracket?vja=1&amp;pid=ee049e1f9&amp;color=0,0,0&amp;vpa=277&amp;vtp=1"/>
          <p:cNvSpPr/>
          <p:nvPr/>
        </p:nvSpPr>
        <p:spPr>
          <a:xfrm>
            <a:off x="7444105"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6_BD.642_2#de8002cf3.choices?vja=1&amp;pid=ee049e1f9&amp;color=0,0,0&amp;vtp=1"/>
          <p:cNvSpPr/>
          <p:nvPr/>
        </p:nvSpPr>
        <p:spPr>
          <a:xfrm>
            <a:off x="722376" y="1272159"/>
            <a:ext cx="10753344" cy="347853"/>
          </a:xfrm>
          <a:prstGeom prst="rect">
            <a:avLst/>
          </a:prstGeom>
          <a:noFill/>
          <a:ln/>
        </p:spPr>
        <p:txBody>
          <a:bodyPr wrap="square" lIns="0" tIns="0" rIns="0" bIns="0" rtlCol="0" anchor="t"/>
          <a:lstStyle/>
          <a:p>
            <a:pPr>
              <a:lnSpc>
                <a:spcPct val="125000"/>
              </a:lnSpc>
              <a:tabLst>
                <a:tab pos="2722929" algn="l"/>
                <a:tab pos="5433157" algn="l"/>
                <a:tab pos="8206886" algn="l"/>
              </a:tabLst>
            </a:pP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Optimistic.</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Indifferent.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Pessimistic.</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.Concerned.</a:t>
            </a:r>
            <a:endParaRPr lang="en-US" altLang="zh-CN" sz="2000" dirty="0"/>
          </a:p>
        </p:txBody>
      </p:sp>
      <p:sp>
        <p:nvSpPr>
          <p:cNvPr id="5" name="QC_6_AS.644_1#de8002cf3?vja=1&amp;pid=ee049e1f9&amp;color=0,0,0&amp;vtp=1"/>
          <p:cNvSpPr/>
          <p:nvPr/>
        </p:nvSpPr>
        <p:spPr>
          <a:xfrm>
            <a:off x="722376" y="1696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推理判断题。根据第一段中的“But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worrisome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things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‘known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unknowns’—potential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outcomes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scientists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know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happen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even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know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exactly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how.”及下文对未知的气候变化情况的叙述可知，科学家虽然知道可能发生潜在结果，但是不知道确切的时间和方式，所以是担忧的。故选D项。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M_6_BD.100_1#b060b553d?vja=1&amp;pid=d7b00467e&amp;color=0,0,0&amp;vtp=1&amp;bt=1"/>
          <p:cNvSpPr/>
          <p:nvPr/>
        </p:nvSpPr>
        <p:spPr>
          <a:xfrm>
            <a:off x="722376" y="896112"/>
            <a:ext cx="10753344" cy="491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阅读下面短文，在空白处填入1个适当的单词或括号内单词的正确形式。</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hundreds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race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（achieve）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increasing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number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scientific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discoveries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fields.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twentieth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century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pioneers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achievements</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physics,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medicine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communications.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1905,</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Albert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Einstein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rocking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baby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suddenly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inspired.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Afterwards,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“E=mc</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2000" b="0" i="0" dirty="0">
                <a:solidFill>
                  <a:srgbClr val="000000"/>
                </a:solidFill>
                <a:latin typeface="Times New Roman" pitchFamily="34" charset="0"/>
                <a:ea typeface="SimSun" pitchFamily="34" charset="-122"/>
                <a:cs typeface="Times New Roman" pitchFamily="34" charset="-120"/>
              </a:rPr>
              <a:t> </a:t>
            </a:r>
            <a:r>
              <a:rPr lang="en-US" altLang="zh-CN" sz="2000" b="0" i="0" baseline="30000" dirty="0">
                <a:solidFill>
                  <a:srgbClr val="000000"/>
                </a:solidFill>
                <a:latin typeface="Times New Roman" pitchFamily="34" charset="0"/>
                <a:ea typeface="微软雅黑" pitchFamily="34" charset="-122"/>
                <a:cs typeface="Times New Roman" pitchFamily="34" charset="-120"/>
              </a:rPr>
              <a:t>2</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piece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produce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（believe）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amount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energy.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1928,</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revolutionary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achieved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（accidental）.Before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holiday,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Alexander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Fleming,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biologist,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left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bacteria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blue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dish</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（destroy）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bacteria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it.8.</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penicillin,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mass-produced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millions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Ⅱ.At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same</a:t>
            </a:r>
            <a:endParaRPr lang="en-US" altLang="zh-CN" sz="2000" dirty="0"/>
          </a:p>
        </p:txBody>
      </p:sp>
      <p:sp>
        <p:nvSpPr>
          <p:cNvPr id="3" name="QM_6_AN.101_1#b060b553d.blank?vja=1&amp;pid=d7b00467e&amp;color=0,0,0&amp;vpa=54&amp;vtp=1"/>
          <p:cNvSpPr/>
          <p:nvPr/>
        </p:nvSpPr>
        <p:spPr>
          <a:xfrm>
            <a:off x="960501" y="1620012"/>
            <a:ext cx="203041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achieved</a:t>
            </a:r>
            <a:endParaRPr lang="en-US" altLang="zh-CN" sz="2000" dirty="0"/>
          </a:p>
        </p:txBody>
      </p:sp>
      <p:sp>
        <p:nvSpPr>
          <p:cNvPr id="4" name="QM_6_AN.102_1#b060b553d.blank?vja=1&amp;pid=d7b00467e&amp;color=0,0,0&amp;vpa=55&amp;vtp=1"/>
          <p:cNvSpPr/>
          <p:nvPr/>
        </p:nvSpPr>
        <p:spPr>
          <a:xfrm>
            <a:off x="8571167" y="2001012"/>
            <a:ext cx="169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5" name="QM_6_AN.103_1#b060b553d.blank?vja=1&amp;pid=d7b00467e&amp;color=0,0,0&amp;vpa=56&amp;vtp=1"/>
          <p:cNvSpPr/>
          <p:nvPr/>
        </p:nvSpPr>
        <p:spPr>
          <a:xfrm>
            <a:off x="6061139" y="2369312"/>
            <a:ext cx="831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ranging</a:t>
            </a:r>
            <a:endParaRPr lang="en-US" altLang="zh-CN" sz="2000" dirty="0"/>
          </a:p>
        </p:txBody>
      </p:sp>
      <p:sp>
        <p:nvSpPr>
          <p:cNvPr id="6" name="QM_6_AN.104_1#b060b553d.blank?vja=1&amp;pid=d7b00467e&amp;color=0,0,0&amp;vpa=57&amp;vtp=1"/>
          <p:cNvSpPr/>
          <p:nvPr/>
        </p:nvSpPr>
        <p:spPr>
          <a:xfrm>
            <a:off x="7462012" y="3144012"/>
            <a:ext cx="608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when</a:t>
            </a:r>
            <a:endParaRPr lang="en-US" altLang="zh-CN" sz="2000" dirty="0"/>
          </a:p>
        </p:txBody>
      </p:sp>
      <p:sp>
        <p:nvSpPr>
          <p:cNvPr id="7" name="QM_6_AN.105_1#b060b553d.blank?vja=1&amp;pid=d7b00467e&amp;color=0,0,0&amp;vpa=58&amp;vtp=1"/>
          <p:cNvSpPr/>
          <p:nvPr/>
        </p:nvSpPr>
        <p:spPr>
          <a:xfrm>
            <a:off x="1737551" y="3906012"/>
            <a:ext cx="1352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unbelievable</a:t>
            </a:r>
            <a:endParaRPr lang="en-US" altLang="zh-CN" sz="2000" dirty="0"/>
          </a:p>
        </p:txBody>
      </p:sp>
      <p:sp>
        <p:nvSpPr>
          <p:cNvPr id="8" name="QM_6_AN.106_1#b060b553d.blank?vja=1&amp;pid=d7b00467e&amp;color=0,0,0&amp;vpa=59&amp;vtp=1"/>
          <p:cNvSpPr/>
          <p:nvPr/>
        </p:nvSpPr>
        <p:spPr>
          <a:xfrm>
            <a:off x="1985010" y="4274312"/>
            <a:ext cx="12811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accidentally</a:t>
            </a:r>
            <a:endParaRPr lang="en-US" altLang="zh-CN" sz="2000" dirty="0"/>
          </a:p>
        </p:txBody>
      </p:sp>
      <p:sp>
        <p:nvSpPr>
          <p:cNvPr id="9" name="QM_6_AN.107_1#b060b553d.blank?vja=1&amp;pid=d7b00467e&amp;color=0,0,0&amp;vpa=60&amp;vtp=1"/>
          <p:cNvSpPr/>
          <p:nvPr/>
        </p:nvSpPr>
        <p:spPr>
          <a:xfrm>
            <a:off x="1532001" y="5036312"/>
            <a:ext cx="153670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destroyed</a:t>
            </a:r>
            <a:endParaRPr lang="en-US" altLang="zh-CN" sz="2000" dirty="0"/>
          </a:p>
        </p:txBody>
      </p:sp>
      <p:sp>
        <p:nvSpPr>
          <p:cNvPr id="10" name="QM_6_AN.108_1#b060b553d.blank?vja=1&amp;pid=d7b00467e&amp;color=0,0,0&amp;vpa=61&amp;vtp=1"/>
          <p:cNvSpPr/>
          <p:nvPr/>
        </p:nvSpPr>
        <p:spPr>
          <a:xfrm>
            <a:off x="7481951" y="5049012"/>
            <a:ext cx="3397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As</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0">
                                            <p:bg/>
                                          </p:spTgt>
                                        </p:tgtEl>
                                        <p:attrNameLst>
                                          <p:attrName>style.visibility</p:attrName>
                                        </p:attrNameLst>
                                      </p:cBhvr>
                                      <p:to>
                                        <p:strVal val="visible"/>
                                      </p:to>
                                    </p:set>
                                    <p:animEffect transition="in" filter="fade">
                                      <p:cBhvr>
                                        <p:cTn id="63" dur="500"/>
                                        <p:tgtEl>
                                          <p:spTgt spid="10">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0">
                                            <p:txEl>
                                              <p:pRg st="0" end="0"/>
                                            </p:txEl>
                                          </p:spTgt>
                                        </p:tgtEl>
                                        <p:attrNameLst>
                                          <p:attrName>style.visibility</p:attrName>
                                        </p:attrNameLst>
                                      </p:cBhvr>
                                      <p:to>
                                        <p:strVal val="visible"/>
                                      </p:to>
                                    </p:set>
                                    <p:animEffect transition="in" filter="fade">
                                      <p:cBhvr>
                                        <p:cTn id="66"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P spid="9" grpId="0" build="p" animBg="1"/>
      <p:bldP spid="10" grpId="0" build="p" animBg="1"/>
    </p:bldLst>
  </p:timing>
</p:sld>
</file>

<file path=ppt/slides/slide140.xml><?xml version="1.0" encoding="utf-8"?>
<p:sld xmlns:a="http://schemas.openxmlformats.org/drawingml/2006/main" xmlns:r="http://schemas.openxmlformats.org/officeDocument/2006/relationships" xmlns:p="http://schemas.openxmlformats.org/presentationml/2006/main">
  <p:cSld name="Slide 137&amp;si=137">
    <p:spTree>
      <p:nvGrpSpPr>
        <p:cNvPr id="1" name=""/>
        <p:cNvGrpSpPr/>
        <p:nvPr/>
      </p:nvGrpSpPr>
      <p:grpSpPr>
        <a:xfrm>
          <a:off x="0" y="0"/>
          <a:ext cx="0" cy="0"/>
          <a:chOff x="0" y="0"/>
          <a:chExt cx="0" cy="0"/>
        </a:xfrm>
      </p:grpSpPr>
      <p:sp>
        <p:nvSpPr>
          <p:cNvPr id="2" name="QC_6_BD.645_1#8a4e4ee51?vja=1&amp;pid=ee049e1f9&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Atlantic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Meridional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Overturning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Circulation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AMOC）?(</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6_AN.646_1#8a4e4ee51.bracket?vja=1&amp;pid=ee049e1f9&amp;color=0,0,0&amp;vpa=278&amp;vtp=1"/>
          <p:cNvSpPr/>
          <p:nvPr/>
        </p:nvSpPr>
        <p:spPr>
          <a:xfrm>
            <a:off x="10690289"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6_BD.645_2#8a4e4ee51.choices?vja=1&amp;pid=ee049e1f9&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biggest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climate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system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oceans.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22nd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century.</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temperatures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coasts.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levels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metre.</a:t>
            </a:r>
            <a:endParaRPr lang="en-US" altLang="zh-CN" sz="2000" dirty="0"/>
          </a:p>
        </p:txBody>
      </p:sp>
      <p:sp>
        <p:nvSpPr>
          <p:cNvPr id="5" name="QC_6_AS.647_1#8a4e4ee51?vja=1&amp;pid=ee049e1f9&amp;color=0,0,0&amp;vtp=1"/>
          <p:cNvSpPr/>
          <p:nvPr/>
        </p:nvSpPr>
        <p:spPr>
          <a:xfrm>
            <a:off x="722376" y="2839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细节理解题。根据第二段中的“This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system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ocean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currents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regulator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Atlantic</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Ocean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temperatures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turn,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maintains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temperatures,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particularly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North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America.If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collapsed,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remake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patterns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disturb</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‘human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activities’.”可知，大西洋经向翻转环流可以调节所在海域的温度。故选C项。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41.xml><?xml version="1.0" encoding="utf-8"?>
<p:sld xmlns:a="http://schemas.openxmlformats.org/drawingml/2006/main" xmlns:r="http://schemas.openxmlformats.org/officeDocument/2006/relationships" xmlns:p="http://schemas.openxmlformats.org/presentationml/2006/main">
  <p:cSld name="Slide 138&amp;si=138">
    <p:spTree>
      <p:nvGrpSpPr>
        <p:cNvPr id="1" name=""/>
        <p:cNvGrpSpPr/>
        <p:nvPr/>
      </p:nvGrpSpPr>
      <p:grpSpPr>
        <a:xfrm>
          <a:off x="0" y="0"/>
          <a:ext cx="0" cy="0"/>
          <a:chOff x="0" y="0"/>
          <a:chExt cx="0" cy="0"/>
        </a:xfrm>
      </p:grpSpPr>
      <p:sp>
        <p:nvSpPr>
          <p:cNvPr id="2" name="QC_6_BD.648_1#2a24df637?vja=1&amp;pid=ee049e1f9&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6_AN.649_1#2a24df637.bracket?vja=1&amp;pid=ee049e1f9&amp;color=0,0,0&amp;vpa=279&amp;vtp=1"/>
          <p:cNvSpPr/>
          <p:nvPr/>
        </p:nvSpPr>
        <p:spPr>
          <a:xfrm>
            <a:off x="5518214"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6_BD.648_2#2a24df637.choices?vja=1&amp;pid=ee049e1f9&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A.Food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insecurity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climate.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B.Scientists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climate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systems.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C.Combined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climate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predicted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today.</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D.Climate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planet.</a:t>
            </a:r>
            <a:endParaRPr lang="en-US" altLang="zh-CN" sz="2000" dirty="0"/>
          </a:p>
        </p:txBody>
      </p:sp>
      <p:sp>
        <p:nvSpPr>
          <p:cNvPr id="5" name="QC_6_AS.650_1#2a24df637?vja=1&amp;pid=ee049e1f9&amp;color=0,0,0&amp;vtp=1"/>
          <p:cNvSpPr/>
          <p:nvPr/>
        </p:nvSpPr>
        <p:spPr>
          <a:xfrm>
            <a:off x="722376" y="2839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细节理解题。根据第四段中的“Food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insecurity,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example,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drive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changes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agricultural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practices,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which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turn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affect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climate.”可知，粮食不安全会影响气候。故选A项。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42.xml><?xml version="1.0" encoding="utf-8"?>
<p:sld xmlns:a="http://schemas.openxmlformats.org/drawingml/2006/main" xmlns:r="http://schemas.openxmlformats.org/officeDocument/2006/relationships" xmlns:p="http://schemas.openxmlformats.org/presentationml/2006/main">
  <p:cSld name="Slide 139&amp;si=139">
    <p:spTree>
      <p:nvGrpSpPr>
        <p:cNvPr id="1" name=""/>
        <p:cNvGrpSpPr/>
        <p:nvPr/>
      </p:nvGrpSpPr>
      <p:grpSpPr>
        <a:xfrm>
          <a:off x="0" y="0"/>
          <a:ext cx="0" cy="0"/>
          <a:chOff x="0" y="0"/>
          <a:chExt cx="0" cy="0"/>
        </a:xfrm>
      </p:grpSpPr>
      <p:sp>
        <p:nvSpPr>
          <p:cNvPr id="2" name="QC_6_BD.651_1#003740e06?vja=1&amp;pid=ee049e1f9&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passage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probably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from?(</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6_AN.652_1#003740e06.bracket?vja=1&amp;pid=ee049e1f9&amp;color=0,0,0&amp;mp=1&amp;vpa=280&amp;vtp=1"/>
          <p:cNvSpPr/>
          <p:nvPr/>
        </p:nvSpPr>
        <p:spPr>
          <a:xfrm>
            <a:off x="5937314"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6_BD.651_2#003740e06.choices?vja=1&amp;pid=ee049e1f9&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lecture.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magazine.</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technology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report.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guidebook.</a:t>
            </a:r>
            <a:endParaRPr lang="en-US" altLang="zh-CN" sz="2000" dirty="0"/>
          </a:p>
        </p:txBody>
      </p:sp>
      <p:sp>
        <p:nvSpPr>
          <p:cNvPr id="5" name="QC_6_AS.653_1#003740e06?vja=1&amp;pid=ee049e1f9&amp;color=0,0,0&amp;vtp=1"/>
          <p:cNvSpPr/>
          <p:nvPr/>
        </p:nvSpPr>
        <p:spPr>
          <a:xfrm>
            <a:off x="722376" y="2077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推理判断题。根据文章第一段以及全文内容可知，本文主要是关于气候变化方面的研究报告，可能出自一本科学杂志。故选B项。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43.xml><?xml version="1.0" encoding="utf-8"?>
<p:sld xmlns:a="http://schemas.openxmlformats.org/drawingml/2006/main" xmlns:r="http://schemas.openxmlformats.org/officeDocument/2006/relationships" xmlns:p="http://schemas.openxmlformats.org/presentationml/2006/main">
  <p:cSld name="Slide 141&amp;si=141">
    <p:spTree>
      <p:nvGrpSpPr>
        <p:cNvPr id="1" name=""/>
        <p:cNvGrpSpPr/>
        <p:nvPr/>
      </p:nvGrpSpPr>
      <p:grpSpPr>
        <a:xfrm>
          <a:off x="0" y="0"/>
          <a:ext cx="0" cy="0"/>
          <a:chOff x="0" y="0"/>
          <a:chExt cx="0" cy="0"/>
        </a:xfrm>
      </p:grpSpPr>
      <p:sp>
        <p:nvSpPr>
          <p:cNvPr id="2" name="QM_5_BD.654_1#8b4062dfe?vja=1&amp;pid=3867f976b&amp;color=0,0,0&amp;vtp=1&amp;bt=1"/>
          <p:cNvSpPr/>
          <p:nvPr/>
        </p:nvSpPr>
        <p:spPr>
          <a:xfrm>
            <a:off x="722376" y="900000"/>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[广东深圳高级中学2024适应性考试]</a:t>
            </a:r>
            <a:r>
              <a:rPr lang="en-US" altLang="zh-CN" sz="2000" b="0" i="0" dirty="0">
                <a:solidFill>
                  <a:srgbClr val="000000"/>
                </a:solidFill>
                <a:latin typeface="SimSun" pitchFamily="34" charset="0"/>
                <a:ea typeface="SimSun" pitchFamily="34" charset="-122"/>
                <a:cs typeface="SimSun" pitchFamily="34" charset="-120"/>
              </a:rPr>
              <a:t> </a:t>
            </a:r>
            <a:endParaRPr lang="en-US" altLang="zh-CN" sz="2000" dirty="0"/>
          </a:p>
        </p:txBody>
      </p:sp>
      <p:sp>
        <p:nvSpPr>
          <p:cNvPr id="3" name="QM_5_BD.654_2#8b4062dfe?sp=1&amp;vja=1&amp;pid=3867f976b&amp;color=0,0,0&amp;vtp=1"/>
          <p:cNvSpPr/>
          <p:nvPr/>
        </p:nvSpPr>
        <p:spPr>
          <a:xfrm>
            <a:off x="722376" y="1290271"/>
            <a:ext cx="10753344" cy="4191000"/>
          </a:xfrm>
          <a:prstGeom prst="rect">
            <a:avLst/>
          </a:prstGeom>
          <a:noFill/>
          <a:ln/>
        </p:spPr>
        <p:txBody>
          <a:bodyPr wrap="square" lIns="0" tIns="0" rIns="0" bIns="0" rtlCol="0" anchor="t"/>
          <a:lstStyle/>
          <a:p>
            <a:pPr algn="ctr">
              <a:lnSpc>
                <a:spcPct val="125000"/>
              </a:lnSpc>
            </a:pPr>
            <a:r>
              <a:rPr lang="en-US" altLang="zh-CN" sz="2000" b="1" i="0" dirty="0">
                <a:solidFill>
                  <a:srgbClr val="000000"/>
                </a:solidFill>
                <a:latin typeface="Times New Roman" pitchFamily="34" charset="0"/>
                <a:ea typeface="微软雅黑" pitchFamily="34" charset="-122"/>
                <a:cs typeface="Times New Roman" pitchFamily="34" charset="-120"/>
              </a:rPr>
              <a:t>Risks</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of</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Overtraining</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Keeping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marathon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requires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long-lasting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intense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physical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commitment.1.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truth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sometimes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physical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limits.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Specifically,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overtraining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occur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sufficiently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next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workout.2.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ignore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cycle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next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session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causes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breakdown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structures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systems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adapt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demands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slightly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beyond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current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adapt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positive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way.3.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endParaRPr lang="en-US" altLang="zh-CN" sz="2000" dirty="0"/>
          </a:p>
          <a:p>
            <a:pPr algn="just">
              <a:lnSpc>
                <a:spcPct val="125000"/>
              </a:lnSpc>
            </a:pPr>
            <a:endParaRPr lang="en-US" altLang="zh-CN" sz="2000" dirty="0"/>
          </a:p>
        </p:txBody>
      </p:sp>
      <p:sp>
        <p:nvSpPr>
          <p:cNvPr id="4" name="QM_5_AN.655_1#8b4062dfe.blank?vja=1&amp;pid=3867f976b&amp;color=0,0,0&amp;vpa=281&amp;vtp=1"/>
          <p:cNvSpPr/>
          <p:nvPr/>
        </p:nvSpPr>
        <p:spPr>
          <a:xfrm>
            <a:off x="3295714" y="2014171"/>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a:t>
            </a:r>
            <a:endParaRPr lang="en-US" altLang="zh-CN" sz="2000" dirty="0"/>
          </a:p>
        </p:txBody>
      </p:sp>
      <p:sp>
        <p:nvSpPr>
          <p:cNvPr id="5" name="QM_5_AN.656_1#8b4062dfe.blank?vja=1&amp;pid=3867f976b&amp;color=0,0,0&amp;vpa=282&amp;vtp=1"/>
          <p:cNvSpPr/>
          <p:nvPr/>
        </p:nvSpPr>
        <p:spPr>
          <a:xfrm>
            <a:off x="6493193" y="3157171"/>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6" name="QM_5_AN.657_1#8b4062dfe.blank?vja=1&amp;pid=3867f976b&amp;color=0,0,0&amp;vpa=283&amp;vtp=1"/>
          <p:cNvSpPr/>
          <p:nvPr/>
        </p:nvSpPr>
        <p:spPr>
          <a:xfrm>
            <a:off x="4553966" y="5062171"/>
            <a:ext cx="198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654_2#8b4062dfe?sp=1&amp;vja=1&amp;pid=3867f976b&amp;color=0,0,0&amp;vtp=1">
            <a:extLst>
              <a:ext uri="{FF2B5EF4-FFF2-40B4-BE49-F238E27FC236}">
                <a16:creationId xmlns:a16="http://schemas.microsoft.com/office/drawing/2014/main" id="{C47849AB-9090-D071-E37F-44F49CD0AF9C}"/>
              </a:ext>
            </a:extLst>
          </p:cNvPr>
          <p:cNvSpPr/>
          <p:nvPr/>
        </p:nvSpPr>
        <p:spPr>
          <a:xfrm>
            <a:off x="722376" y="900000"/>
            <a:ext cx="10753344" cy="2633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Two</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factors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necessary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nutrition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nutrition,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protein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extremely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especially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40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minutes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workout.4.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nutrients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especially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strengthen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itself.</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prevent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overtraining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focus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rate.5.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Generally,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increase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Tracking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monitor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recovery.</a:t>
            </a:r>
            <a:endParaRPr lang="en-US" altLang="zh-CN" sz="2000" dirty="0"/>
          </a:p>
        </p:txBody>
      </p:sp>
      <p:sp>
        <p:nvSpPr>
          <p:cNvPr id="3" name="QM_5_AN.658_1#8b4062dfe.blank?vja=1&amp;pid=3867f976b&amp;color=0,0,0&amp;vpa=284&amp;vtp=1">
            <a:extLst>
              <a:ext uri="{FF2B5EF4-FFF2-40B4-BE49-F238E27FC236}">
                <a16:creationId xmlns:a16="http://schemas.microsoft.com/office/drawing/2014/main" id="{66C54995-1D6F-FAB0-E41B-EE803F82F165}"/>
              </a:ext>
            </a:extLst>
          </p:cNvPr>
          <p:cNvSpPr/>
          <p:nvPr/>
        </p:nvSpPr>
        <p:spPr>
          <a:xfrm>
            <a:off x="1882839" y="1623900"/>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M_5_AN.659_1#8b4062dfe.blank?vja=1&amp;pid=3867f976b&amp;color=0,0,0&amp;vpa=285&amp;vtp=1">
            <a:extLst>
              <a:ext uri="{FF2B5EF4-FFF2-40B4-BE49-F238E27FC236}">
                <a16:creationId xmlns:a16="http://schemas.microsoft.com/office/drawing/2014/main" id="{FA93E62E-E667-7226-AAB5-C11D29F55679}"/>
              </a:ext>
            </a:extLst>
          </p:cNvPr>
          <p:cNvSpPr/>
          <p:nvPr/>
        </p:nvSpPr>
        <p:spPr>
          <a:xfrm>
            <a:off x="1403414" y="2766900"/>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Tree>
    <p:extLst>
      <p:ext uri="{BB962C8B-B14F-4D97-AF65-F5344CB8AC3E}">
        <p14:creationId xmlns:p14="http://schemas.microsoft.com/office/powerpoint/2010/main" val="112278448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45.xml><?xml version="1.0" encoding="utf-8"?>
<p:sld xmlns:a="http://schemas.openxmlformats.org/drawingml/2006/main" xmlns:r="http://schemas.openxmlformats.org/officeDocument/2006/relationships" xmlns:p="http://schemas.openxmlformats.org/presentationml/2006/main">
  <p:cSld name="Slide 142&amp;si=142">
    <p:spTree>
      <p:nvGrpSpPr>
        <p:cNvPr id="1" name=""/>
        <p:cNvGrpSpPr/>
        <p:nvPr/>
      </p:nvGrpSpPr>
      <p:grpSpPr>
        <a:xfrm>
          <a:off x="0" y="0"/>
          <a:ext cx="0" cy="0"/>
          <a:chOff x="0" y="0"/>
          <a:chExt cx="0" cy="0"/>
        </a:xfrm>
      </p:grpSpPr>
      <p:sp>
        <p:nvSpPr>
          <p:cNvPr id="2" name="QM_5_BD.660_1#8b4062dfe?vja=1&amp;pid=3867f976b&amp;color=0,0,0&amp;vtp=1&amp;bt=1"/>
          <p:cNvSpPr/>
          <p:nvPr/>
        </p:nvSpPr>
        <p:spPr>
          <a:xfrm>
            <a:off x="722376" y="896112"/>
            <a:ext cx="10753344" cy="2633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easy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measure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track.</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B.Allowing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essential.</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problem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gradually.</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D.Below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symptoms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overtraining.</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E.Listening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assure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fitness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goals.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F.If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beyond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adapt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injury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caused.</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G.We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generally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assume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regular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intense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exercise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a:t>
            </a:r>
            <a:endParaRPr lang="en-US" altLang="zh-CN" sz="2000" dirty="0"/>
          </a:p>
        </p:txBody>
      </p:sp>
      <p:sp>
        <p:nvSpPr>
          <p:cNvPr id="3" name="QM_5_EX.661_1#8b4062dfe?vja=1&amp;pid=3867f976b&amp;color=0,0,0&amp;vtp=1"/>
          <p:cNvSpPr/>
          <p:nvPr/>
        </p:nvSpPr>
        <p:spPr>
          <a:xfrm>
            <a:off x="722376" y="3534156"/>
            <a:ext cx="10753344" cy="351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本文是一篇说明文，主要介绍了过度训练的风险。</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6.xml><?xml version="1.0" encoding="utf-8"?>
<p:sld xmlns:a="http://schemas.openxmlformats.org/drawingml/2006/main" xmlns:r="http://schemas.openxmlformats.org/officeDocument/2006/relationships" xmlns:p="http://schemas.openxmlformats.org/presentationml/2006/main">
  <p:cSld name="Slide 143&amp;si=143">
    <p:spTree>
      <p:nvGrpSpPr>
        <p:cNvPr id="1" name=""/>
        <p:cNvGrpSpPr/>
        <p:nvPr/>
      </p:nvGrpSpPr>
      <p:grpSpPr>
        <a:xfrm>
          <a:off x="0" y="0"/>
          <a:ext cx="0" cy="0"/>
          <a:chOff x="0" y="0"/>
          <a:chExt cx="0" cy="0"/>
        </a:xfrm>
      </p:grpSpPr>
      <p:sp>
        <p:nvSpPr>
          <p:cNvPr id="2" name="QB_6_BD.662_1#5c338ade5?vja=1&amp;pid=8b4062dfe&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6_AN.663_1#5c338ade5.blank?vja=1&amp;pid=8b4062dfe&amp;color=0,0,0&amp;vpa=286&amp;vtp=1"/>
          <p:cNvSpPr/>
          <p:nvPr/>
        </p:nvSpPr>
        <p:spPr>
          <a:xfrm>
            <a:off x="1024001" y="8580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a:t>
            </a:r>
            <a:endParaRPr lang="en-US" altLang="zh-CN" sz="2000" dirty="0"/>
          </a:p>
        </p:txBody>
      </p:sp>
      <p:sp>
        <p:nvSpPr>
          <p:cNvPr id="4" name="QB_6_AS.664_1#5c338ade5?vja=1&amp;pid=8b4062dfe&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上文讲到为锻炼身体或者是为了准备比赛都需要高强度的体力投入，空后则说事实上有时我们的这些行为会让我们超出身体极限，设空处应表达人们对于高强度运动的普遍认知，与空后形成转折。G项（我们通常认为有规律的高强度运动对我们的健康有益）符合语境。故选G项。</a:t>
            </a:r>
            <a:endParaRPr lang="en-US" altLang="zh-CN" sz="2200" dirty="0"/>
          </a:p>
        </p:txBody>
      </p:sp>
      <p:sp>
        <p:nvSpPr>
          <p:cNvPr id="5" name="QB_6_BD.665_1#76b7c080e?vja=1&amp;pid=8b4062dfe&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6_AN.666_1#76b7c080e.blank?vja=1&amp;pid=8b4062dfe&amp;color=0,0,0&amp;vpa=287&amp;vtp=1"/>
          <p:cNvSpPr/>
          <p:nvPr/>
        </p:nvSpPr>
        <p:spPr>
          <a:xfrm>
            <a:off x="1036701" y="2465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7" name="QB_6_AS.667_1#76b7c080e?vja=1&amp;pid=8b4062dfe&amp;color=0,0,0&amp;vtp=1"/>
          <p:cNvSpPr/>
          <p:nvPr/>
        </p:nvSpPr>
        <p:spPr>
          <a:xfrm>
            <a:off x="722376" y="2928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上文讲到过度训练是你在下一次运动之前身体无法完全恢复时出现的一系列迹象；空后讲到人们往往会忽视这些迹象，故设空处应是解释人们会忽视这些迹象的原因。C项（问题是它们显现得非常缓慢）承上启下，符合语境。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147.xml><?xml version="1.0" encoding="utf-8"?>
<p:sld xmlns:a="http://schemas.openxmlformats.org/drawingml/2006/main" xmlns:r="http://schemas.openxmlformats.org/officeDocument/2006/relationships" xmlns:p="http://schemas.openxmlformats.org/presentationml/2006/main">
  <p:cSld name="Slide 144&amp;si=144">
    <p:spTree>
      <p:nvGrpSpPr>
        <p:cNvPr id="1" name=""/>
        <p:cNvGrpSpPr/>
        <p:nvPr/>
      </p:nvGrpSpPr>
      <p:grpSpPr>
        <a:xfrm>
          <a:off x="0" y="0"/>
          <a:ext cx="0" cy="0"/>
          <a:chOff x="0" y="0"/>
          <a:chExt cx="0" cy="0"/>
        </a:xfrm>
      </p:grpSpPr>
      <p:sp>
        <p:nvSpPr>
          <p:cNvPr id="2" name="QB_6_BD.668_1#bffc8525d?vja=1&amp;pid=8b4062dfe&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6_AN.669_1#bffc8525d.blank?vja=1&amp;pid=8b4062dfe&amp;color=0,0,0&amp;mp=1&amp;vpa=288&amp;vtp=1"/>
          <p:cNvSpPr/>
          <p:nvPr/>
        </p:nvSpPr>
        <p:spPr>
          <a:xfrm>
            <a:off x="1049401" y="858013"/>
            <a:ext cx="198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t>
            </a:r>
            <a:endParaRPr lang="en-US" altLang="zh-CN" sz="2000" dirty="0"/>
          </a:p>
        </p:txBody>
      </p:sp>
      <p:sp>
        <p:nvSpPr>
          <p:cNvPr id="4" name="QB_6_AS.670_1#bffc8525d?vja=1&amp;pid=8b4062dfe&amp;color=0,0,0&amp;vtp=1"/>
          <p:cNvSpPr/>
          <p:nvPr/>
        </p:nvSpPr>
        <p:spPr>
          <a:xfrm>
            <a:off x="722376" y="1315847"/>
            <a:ext cx="10753344" cy="1528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本段第一句可知，在休息时间之前，你的身体结构和系统会适应你对它们的要求。空前一句说明，锻炼稍微超出当前能力时，你的身体会以一种积极的方式适应你所做的。F项［如果锻炼超出（当前）能力太多，将需要更长时间来适应，并可能导致受伤］是对上文语义的递进，符合语境，其中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ability指代上文的your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current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ability。故选F项。</a:t>
            </a:r>
            <a:endParaRPr lang="en-US" altLang="zh-CN" sz="2200" dirty="0"/>
          </a:p>
        </p:txBody>
      </p:sp>
      <p:sp>
        <p:nvSpPr>
          <p:cNvPr id="5" name="QB_6_BD.671_1#c16173646?vja=1&amp;pid=8b4062dfe&amp;color=0,0,0&amp;vtp=1"/>
          <p:cNvSpPr/>
          <p:nvPr/>
        </p:nvSpPr>
        <p:spPr>
          <a:xfrm>
            <a:off x="722376" y="28723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6_AN.672_1#c16173646.blank?vja=1&amp;pid=8b4062dfe&amp;color=0,0,0&amp;vpa=289&amp;vtp=1"/>
          <p:cNvSpPr/>
          <p:nvPr/>
        </p:nvSpPr>
        <p:spPr>
          <a:xfrm>
            <a:off x="1036701" y="28342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7" name="QB_6_AS.673_1#c16173646?vja=1&amp;pid=8b4062dfe&amp;color=0,0,0&amp;vtp=1"/>
          <p:cNvSpPr/>
          <p:nvPr/>
        </p:nvSpPr>
        <p:spPr>
          <a:xfrm>
            <a:off x="722376" y="32970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上文“Two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factors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necessary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recovery: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nutrition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rest.”指出对于恢复很重要的两个因素：营养和休息。接下来提到了Good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nutrition，那么后文要提到rest。结合下文“Your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body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nutrients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given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during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especially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sleep,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strengthen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itself.”可知，此空应该说的是第二个因素：休息。B项（留出恢复时间也是至关重要的）符合语境。故选B项。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148.xml><?xml version="1.0" encoding="utf-8"?>
<p:sld xmlns:a="http://schemas.openxmlformats.org/drawingml/2006/main" xmlns:r="http://schemas.openxmlformats.org/officeDocument/2006/relationships" xmlns:p="http://schemas.openxmlformats.org/presentationml/2006/main">
  <p:cSld name="Slide 145&amp;si=145">
    <p:spTree>
      <p:nvGrpSpPr>
        <p:cNvPr id="1" name=""/>
        <p:cNvGrpSpPr/>
        <p:nvPr/>
      </p:nvGrpSpPr>
      <p:grpSpPr>
        <a:xfrm>
          <a:off x="0" y="0"/>
          <a:ext cx="0" cy="0"/>
          <a:chOff x="0" y="0"/>
          <a:chExt cx="0" cy="0"/>
        </a:xfrm>
      </p:grpSpPr>
      <p:sp>
        <p:nvSpPr>
          <p:cNvPr id="2" name="QB_6_AS.673_2#c16173646?vja=1&amp;pid=8b4062dfe&amp;color=0,0,0&amp;mp=1&amp;vtp=1&amp;bt=1"/>
          <p:cNvSpPr/>
          <p:nvPr/>
        </p:nvSpPr>
        <p:spPr>
          <a:xfrm>
            <a:off x="722376" y="900000"/>
            <a:ext cx="10753344" cy="1875409"/>
          </a:xfrm>
          <a:prstGeom prst="rect">
            <a:avLst/>
          </a:prstGeom>
          <a:noFill/>
          <a:ln/>
        </p:spPr>
        <p:txBody>
          <a:bodyPr wrap="square" lIns="0" tIns="0" rIns="0" bIns="0" rtlCol="0" anchor="t"/>
          <a:lstStyle/>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方法总结</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利用逻辑关系解7选5——also表示并列或递进</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also为副词，意为“也”，表示与前文有并列或递进关系。解7选5时，如果设空处前后或是选项里出现了also，这很可能是一个关键的提示信息，提示前后的语义逻辑关系。如本题中，该段首句提到两个因素：nutrition和rest，接下来解释了nutrition，那么后面一定会解释rest。B项中的also可以与上文形成语义的递进，逻辑衔接紧密，由此可得出正确答案。</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49.xml><?xml version="1.0" encoding="utf-8"?>
<p:sld xmlns:a="http://schemas.openxmlformats.org/drawingml/2006/main" xmlns:r="http://schemas.openxmlformats.org/officeDocument/2006/relationships" xmlns:p="http://schemas.openxmlformats.org/presentationml/2006/main">
  <p:cSld name="Slide 146&amp;si=146">
    <p:spTree>
      <p:nvGrpSpPr>
        <p:cNvPr id="1" name=""/>
        <p:cNvGrpSpPr/>
        <p:nvPr/>
      </p:nvGrpSpPr>
      <p:grpSpPr>
        <a:xfrm>
          <a:off x="0" y="0"/>
          <a:ext cx="0" cy="0"/>
          <a:chOff x="0" y="0"/>
          <a:chExt cx="0" cy="0"/>
        </a:xfrm>
      </p:grpSpPr>
      <p:sp>
        <p:nvSpPr>
          <p:cNvPr id="2" name="QB_6_BD.674_1#a9392469b?vja=1&amp;pid=8b4062dfe&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6_AN.675_1#a9392469b.blank?vja=1&amp;pid=8b4062dfe&amp;color=0,0,0&amp;vpa=290&amp;vtp=1"/>
          <p:cNvSpPr/>
          <p:nvPr/>
        </p:nvSpPr>
        <p:spPr>
          <a:xfrm>
            <a:off x="1024001" y="8580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B_6_AS.676_1#a9392469b?vja=1&amp;pid=8b4062dfe&amp;color=0,0,0&amp;vtp=1"/>
          <p:cNvSpPr/>
          <p:nvPr/>
        </p:nvSpPr>
        <p:spPr>
          <a:xfrm>
            <a:off x="722376" y="1315847"/>
            <a:ext cx="10753344" cy="1528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根据上文中的“One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ways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prevent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overtraining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focus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heart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rate.”及下文“Generally,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detect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increase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heart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rate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before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signs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up.”可知，本段主要讲要关注心率，结合选项，A项（它很容易测量和跟踪）承接上文，其中的It指代上文提到的morning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heart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rate。故选A项。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00_1#b060b553d?vja=1&amp;pid=d7b00467e&amp;color=0,0,0&amp;vtp=1&amp;bt=1">
            <a:extLst>
              <a:ext uri="{FF2B5EF4-FFF2-40B4-BE49-F238E27FC236}">
                <a16:creationId xmlns:a16="http://schemas.microsoft.com/office/drawing/2014/main" id="{C3F9669B-9D44-521C-BB07-14C48454BC6D}"/>
              </a:ext>
            </a:extLst>
          </p:cNvPr>
          <p:cNvSpPr/>
          <p:nvPr/>
        </p:nvSpPr>
        <p:spPr>
          <a:xfrm>
            <a:off x="722376" y="900000"/>
            <a:ext cx="10753344" cy="1875155"/>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efforts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engineer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physicist,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computer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existence</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improve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military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performance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missiles.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Several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decades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connected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Web.</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pioneers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dedication,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completely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endParaRPr lang="en-US" altLang="zh-CN" sz="2000" dirty="0"/>
          </a:p>
        </p:txBody>
      </p:sp>
      <p:sp>
        <p:nvSpPr>
          <p:cNvPr id="3" name="QM_6_AN.109_1#b060b553d.blank?vja=1&amp;pid=d7b00467e&amp;color=0,0,0&amp;vpa=62&amp;vtp=1">
            <a:extLst>
              <a:ext uri="{FF2B5EF4-FFF2-40B4-BE49-F238E27FC236}">
                <a16:creationId xmlns:a16="http://schemas.microsoft.com/office/drawing/2014/main" id="{76AD94D3-9412-16B8-758B-D9CF219A2A0C}"/>
              </a:ext>
            </a:extLst>
          </p:cNvPr>
          <p:cNvSpPr/>
          <p:nvPr/>
        </p:nvSpPr>
        <p:spPr>
          <a:xfrm>
            <a:off x="2624074" y="861900"/>
            <a:ext cx="5207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joint</a:t>
            </a:r>
            <a:endParaRPr lang="en-US" altLang="zh-CN" sz="2000" dirty="0"/>
          </a:p>
        </p:txBody>
      </p:sp>
      <p:sp>
        <p:nvSpPr>
          <p:cNvPr id="4" name="QM_6_AN.110_1#b060b553d.blank?vja=1&amp;pid=d7b00467e&amp;color=0,0,0&amp;vpa=63&amp;vtp=1">
            <a:extLst>
              <a:ext uri="{FF2B5EF4-FFF2-40B4-BE49-F238E27FC236}">
                <a16:creationId xmlns:a16="http://schemas.microsoft.com/office/drawing/2014/main" id="{A2AB79D2-4706-1E87-D75C-C5A01EBAD790}"/>
              </a:ext>
            </a:extLst>
          </p:cNvPr>
          <p:cNvSpPr/>
          <p:nvPr/>
        </p:nvSpPr>
        <p:spPr>
          <a:xfrm>
            <a:off x="4495800" y="1242900"/>
            <a:ext cx="676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meant</a:t>
            </a:r>
            <a:endParaRPr lang="en-US" altLang="zh-CN" sz="2000" dirty="0"/>
          </a:p>
        </p:txBody>
      </p:sp>
    </p:spTree>
    <p:extLst>
      <p:ext uri="{BB962C8B-B14F-4D97-AF65-F5344CB8AC3E}">
        <p14:creationId xmlns:p14="http://schemas.microsoft.com/office/powerpoint/2010/main" val="405984951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50.xml><?xml version="1.0" encoding="utf-8"?>
<p:sld xmlns:a="http://schemas.openxmlformats.org/drawingml/2006/main" xmlns:r="http://schemas.openxmlformats.org/officeDocument/2006/relationships" xmlns:p="http://schemas.openxmlformats.org/presentationml/2006/main">
  <p:cSld name="Slide 148&amp;si=148">
    <p:spTree>
      <p:nvGrpSpPr>
        <p:cNvPr id="1" name=""/>
        <p:cNvGrpSpPr/>
        <p:nvPr/>
      </p:nvGrpSpPr>
      <p:grpSpPr>
        <a:xfrm>
          <a:off x="0" y="0"/>
          <a:ext cx="0" cy="0"/>
          <a:chOff x="0" y="0"/>
          <a:chExt cx="0" cy="0"/>
        </a:xfrm>
      </p:grpSpPr>
      <p:sp>
        <p:nvSpPr>
          <p:cNvPr id="2" name="QM_5_BD.677_1#0b3e99b16?vja=1&amp;pid=4a0fdcbbb&amp;color=0,0,0&amp;vtp=1&amp;bt=1"/>
          <p:cNvSpPr/>
          <p:nvPr/>
        </p:nvSpPr>
        <p:spPr>
          <a:xfrm>
            <a:off x="722376" y="900000"/>
            <a:ext cx="10753344" cy="4191000"/>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[全国一卷2025]</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August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afternoon,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kitchen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glass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daylight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wedding.</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husband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busy</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beloved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23</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filling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rented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supposedly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objects.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left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still</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particularly</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landfill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（垃圾填埋场）.</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picture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$10.A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messages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additional</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6</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our</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7</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settled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reposted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8</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left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happily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vase.</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677_1#0b3e99b16?vja=1&amp;pid=4a0fdcbbb&amp;color=0,0,0&amp;vtp=1&amp;bt=1">
            <a:extLst>
              <a:ext uri="{FF2B5EF4-FFF2-40B4-BE49-F238E27FC236}">
                <a16:creationId xmlns:a16="http://schemas.microsoft.com/office/drawing/2014/main" id="{D7DB0762-A2F2-4725-ED3A-8DD8482F3469}"/>
              </a:ext>
            </a:extLst>
          </p:cNvPr>
          <p:cNvSpPr/>
          <p:nvPr/>
        </p:nvSpPr>
        <p:spPr>
          <a:xfrm>
            <a:off x="722376" y="900000"/>
            <a:ext cx="10753344" cy="2252853"/>
          </a:xfrm>
          <a:prstGeom prst="rect">
            <a:avLst/>
          </a:prstGeom>
          <a:noFill/>
          <a:ln/>
        </p:spPr>
        <p:txBody>
          <a:bodyPr wrap="square" lIns="0" tIns="0" rIns="0" bIns="0" rtlCol="0" anchor="t"/>
          <a:lstStyle/>
          <a:p>
            <a:pPr algn="just">
              <a:lnSpc>
                <a:spcPct val="125000"/>
              </a:lnSpc>
            </a:pPr>
            <a:r>
              <a:rPr lang="en-US" altLang="zh-CN" sz="2000" b="0" i="0">
                <a:solidFill>
                  <a:srgbClr val="FFFFFF"/>
                </a:solidFill>
                <a:latin typeface="SimSun" panose="02010600030101010101" pitchFamily="2" charset="-122"/>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9</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10</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received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precious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chaos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exchange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landfill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please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otherwise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have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apartment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take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nearby,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endParaRPr lang="en-US" altLang="zh-CN" sz="2000" dirty="0"/>
          </a:p>
        </p:txBody>
      </p:sp>
      <p:sp>
        <p:nvSpPr>
          <p:cNvPr id="3" name="QM_5_EX.678_1#0b3e99b16?vja=1&amp;pid=4a0fdcbbb&amp;color=0,0,0&amp;vtp=1">
            <a:extLst>
              <a:ext uri="{FF2B5EF4-FFF2-40B4-BE49-F238E27FC236}">
                <a16:creationId xmlns:a16="http://schemas.microsoft.com/office/drawing/2014/main" id="{6E044A31-D6BF-27ED-F204-6D85BEE56420}"/>
              </a:ext>
            </a:extLst>
          </p:cNvPr>
          <p:cNvSpPr/>
          <p:nvPr/>
        </p:nvSpPr>
        <p:spPr>
          <a:xfrm>
            <a:off x="722376" y="3195447"/>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本文讲述了作者和丈夫卖掉了住了23年的房子，在处理旧物的过程中，作者从起初的售卖到主动赠送，感受到了物品在他人手中延续价值的美好，还收获了人与人之间温暖的互动。</a:t>
            </a:r>
            <a:endParaRPr lang="en-US" altLang="zh-CN" sz="2000" dirty="0"/>
          </a:p>
        </p:txBody>
      </p:sp>
    </p:spTree>
    <p:extLst>
      <p:ext uri="{BB962C8B-B14F-4D97-AF65-F5344CB8AC3E}">
        <p14:creationId xmlns:p14="http://schemas.microsoft.com/office/powerpoint/2010/main" val="72976167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52.xml><?xml version="1.0" encoding="utf-8"?>
<p:sld xmlns:a="http://schemas.openxmlformats.org/drawingml/2006/main" xmlns:r="http://schemas.openxmlformats.org/officeDocument/2006/relationships" xmlns:p="http://schemas.openxmlformats.org/presentationml/2006/main">
  <p:cSld name="Slide 149&amp;si=149">
    <p:spTree>
      <p:nvGrpSpPr>
        <p:cNvPr id="1" name=""/>
        <p:cNvGrpSpPr/>
        <p:nvPr/>
      </p:nvGrpSpPr>
      <p:grpSpPr>
        <a:xfrm>
          <a:off x="0" y="0"/>
          <a:ext cx="0" cy="0"/>
          <a:chOff x="0" y="0"/>
          <a:chExt cx="0" cy="0"/>
        </a:xfrm>
      </p:grpSpPr>
      <p:sp>
        <p:nvSpPr>
          <p:cNvPr id="2" name="QC_6_BD.679_1#b1f6628e6.choices?vja=1&amp;pid=0b3e99b16&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painting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over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looking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around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emptying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out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.pulling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endParaRPr lang="en-US" altLang="zh-CN" sz="2000" dirty="0"/>
          </a:p>
        </p:txBody>
      </p:sp>
      <p:sp>
        <p:nvSpPr>
          <p:cNvPr id="3" name="QC_6_AN.680_1#b1f6628e6.bracket?vja=1&amp;pid=0b3e99b16&amp;color=0,0,0&amp;vpa=291&amp;vtp=1"/>
          <p:cNvSpPr/>
          <p:nvPr/>
        </p:nvSpPr>
        <p:spPr>
          <a:xfrm>
            <a:off x="1176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6_AS.681_1#b1f6628e6?vja=1&amp;pid=0b3e99b16&amp;color=0,0,0&amp;vtp=1"/>
          <p:cNvSpPr/>
          <p:nvPr/>
        </p:nvSpPr>
        <p:spPr>
          <a:xfrm>
            <a:off x="722376" y="1315847"/>
            <a:ext cx="10753344" cy="1528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根据上文中的My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husband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just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house和下文中的“We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decided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items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moving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town</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”可知，作者和丈夫卖掉了房子，准备搬到镇上居住，因此这里表示正在清空旧房子。empty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out意为“清空，腾空”，符合语境。paint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over意为“刷油漆覆盖”；look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around意为“环顾，参观”；pull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down意为“拆除”。</a:t>
            </a:r>
            <a:endParaRPr lang="en-US" altLang="zh-CN" sz="2200" dirty="0"/>
          </a:p>
        </p:txBody>
      </p:sp>
      <p:sp>
        <p:nvSpPr>
          <p:cNvPr id="5" name="QC_6_BD.682_1#8ec17dbb3.choices?vja=1&amp;pid=0b3e99b16&amp;color=0,0,0&amp;vtp=1"/>
          <p:cNvSpPr/>
          <p:nvPr/>
        </p:nvSpPr>
        <p:spPr>
          <a:xfrm>
            <a:off x="722376" y="28723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.hotel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B.office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C.cottage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.apartment</a:t>
            </a:r>
            <a:endParaRPr lang="en-US" altLang="zh-CN" sz="2000" dirty="0"/>
          </a:p>
        </p:txBody>
      </p:sp>
      <p:sp>
        <p:nvSpPr>
          <p:cNvPr id="6" name="QC_6_AN.683_1#8ec17dbb3.bracket?vja=1&amp;pid=0b3e99b16&amp;color=0,0,0&amp;vpa=292&amp;vtp=1"/>
          <p:cNvSpPr/>
          <p:nvPr/>
        </p:nvSpPr>
        <p:spPr>
          <a:xfrm>
            <a:off x="1176401" y="28723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7" name="QC_6_AS.684_1#8ec17dbb3?vja=1&amp;pid=0b3e99b16&amp;color=0,0,0&amp;vtp=1"/>
          <p:cNvSpPr/>
          <p:nvPr/>
        </p:nvSpPr>
        <p:spPr>
          <a:xfrm>
            <a:off x="722376" y="32970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根据最后一段中的I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apartment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today可知，此处为原词复现，作者一家卖掉原来的房子后，他们要把一些最重要的物品搬去镇上的公寓。apartment意为“公寓”，符合语境。cottage意为“小屋，（尤指）村舍”。</a:t>
            </a:r>
            <a:endParaRPr lang="en-US" altLang="zh-CN" sz="2200" dirty="0"/>
          </a:p>
        </p:txBody>
      </p:sp>
      <p:sp>
        <p:nvSpPr>
          <p:cNvPr id="8" name="QC_6_BD.685_1#0544e1fe9.choices?vja=1&amp;pid=0b3e99b16&amp;color=0,0,0&amp;vtp=1"/>
          <p:cNvSpPr/>
          <p:nvPr/>
        </p:nvSpPr>
        <p:spPr>
          <a:xfrm>
            <a:off x="722376" y="44852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.store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B.display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C.sell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.repair</a:t>
            </a:r>
            <a:endParaRPr lang="en-US" altLang="zh-CN" sz="2000" dirty="0"/>
          </a:p>
        </p:txBody>
      </p:sp>
      <p:sp>
        <p:nvSpPr>
          <p:cNvPr id="9" name="QC_6_AN.686_1#0544e1fe9.bracket?vja=1&amp;pid=0b3e99b16&amp;color=0,0,0&amp;vpa=293&amp;vtp=1"/>
          <p:cNvSpPr/>
          <p:nvPr/>
        </p:nvSpPr>
        <p:spPr>
          <a:xfrm>
            <a:off x="1176401" y="44852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0" name="QC_6_AS.687_1#0544e1fe9?vja=1&amp;pid=0b3e99b16&amp;color=0,0,0&amp;vtp=1"/>
          <p:cNvSpPr/>
          <p:nvPr/>
        </p:nvSpPr>
        <p:spPr>
          <a:xfrm>
            <a:off x="722376" y="49099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根据上文中的rented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place和下文中的our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supposedly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important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bjects以及常识可知，作者一家正在清空卖掉的旧房子，要搬去新家，此处表示作者租了一个地方，存放可能很重要的物品。store意为“贮存”，符合语境。display意为“展示”；sell意为“出售”；repair意为“修理”。</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53.xml><?xml version="1.0" encoding="utf-8"?>
<p:sld xmlns:a="http://schemas.openxmlformats.org/drawingml/2006/main" xmlns:r="http://schemas.openxmlformats.org/officeDocument/2006/relationships" xmlns:p="http://schemas.openxmlformats.org/presentationml/2006/main">
  <p:cSld name="Slide 150&amp;si=150">
    <p:spTree>
      <p:nvGrpSpPr>
        <p:cNvPr id="1" name=""/>
        <p:cNvGrpSpPr/>
        <p:nvPr/>
      </p:nvGrpSpPr>
      <p:grpSpPr>
        <a:xfrm>
          <a:off x="0" y="0"/>
          <a:ext cx="0" cy="0"/>
          <a:chOff x="0" y="0"/>
          <a:chExt cx="0" cy="0"/>
        </a:xfrm>
      </p:grpSpPr>
      <p:sp>
        <p:nvSpPr>
          <p:cNvPr id="2" name="QC_6_BD.688_1#25313e4dd.choices?vja=1&amp;pid=0b3e99b16&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.covered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B.decorated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C.stuffed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.equipped</a:t>
            </a:r>
            <a:endParaRPr lang="en-US" altLang="zh-CN" sz="2000" dirty="0"/>
          </a:p>
        </p:txBody>
      </p:sp>
      <p:sp>
        <p:nvSpPr>
          <p:cNvPr id="3" name="QC_6_AN.689_1#25313e4dd.bracket?vja=1&amp;pid=0b3e99b16&amp;color=0,0,0&amp;vpa=294&amp;vtp=1"/>
          <p:cNvSpPr/>
          <p:nvPr/>
        </p:nvSpPr>
        <p:spPr>
          <a:xfrm>
            <a:off x="1176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6_AS.690_1#25313e4dd?vja=1&amp;pid=0b3e99b16&amp;color=0,0,0&amp;vtp=1"/>
          <p:cNvSpPr/>
          <p:nvPr/>
        </p:nvSpPr>
        <p:spPr>
          <a:xfrm>
            <a:off x="722376" y="13158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根据上文中的“We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decided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items</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rented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supposedly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important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objects.”和空前的still以及下文内容可知，作者已经保留了一些最为重要的物品，捐赠了一部分物品，还有一些东西放在作者租的地方，由此可知，此处表示房子里还有很多待处理的物品。be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stuffed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意为“塞满，填满”，符合语境。cover意为“覆盖”；decorate意为“装饰”；equip意为“装备，配备”。</a:t>
            </a:r>
            <a:endParaRPr lang="en-US" altLang="zh-CN" sz="2200" dirty="0"/>
          </a:p>
        </p:txBody>
      </p:sp>
      <p:sp>
        <p:nvSpPr>
          <p:cNvPr id="5" name="QC_6_BD.691_1#3ecc7a9f0.choices?vja=1&amp;pid=0b3e99b16&amp;color=0,0,0&amp;vtp=1"/>
          <p:cNvSpPr/>
          <p:nvPr/>
        </p:nvSpPr>
        <p:spPr>
          <a:xfrm>
            <a:off x="722376" y="3266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.conventional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B.valuable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C.complicated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.tolerable</a:t>
            </a:r>
            <a:endParaRPr lang="en-US" altLang="zh-CN" sz="2000" dirty="0"/>
          </a:p>
        </p:txBody>
      </p:sp>
      <p:sp>
        <p:nvSpPr>
          <p:cNvPr id="6" name="QC_6_AN.692_1#3ecc7a9f0.bracket?vja=1&amp;pid=0b3e99b16&amp;color=0,0,0&amp;vpa=295&amp;vtp=1"/>
          <p:cNvSpPr/>
          <p:nvPr/>
        </p:nvSpPr>
        <p:spPr>
          <a:xfrm>
            <a:off x="1176401" y="3266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7" name="QC_6_AS.693_1#3ecc7a9f0?vja=1&amp;pid=0b3e99b16&amp;color=0,0,0&amp;vtp=1"/>
          <p:cNvSpPr/>
          <p:nvPr/>
        </p:nvSpPr>
        <p:spPr>
          <a:xfrm>
            <a:off x="722376" y="36907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根据下文中的didn’t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belong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ndfill和作者在社交平台上发布售卖物品的帖子的举动可知，这些物品虽然不是特别有价值，但也不应该被扔进垃圾填埋场。valuable意为“有价值的”，符合语境。conventional意为“传统的”；complicated意为“复杂的”；tolerable意为“可容忍的，可接受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154.xml><?xml version="1.0" encoding="utf-8"?>
<p:sld xmlns:a="http://schemas.openxmlformats.org/drawingml/2006/main" xmlns:r="http://schemas.openxmlformats.org/officeDocument/2006/relationships" xmlns:p="http://schemas.openxmlformats.org/presentationml/2006/main">
  <p:cSld name="Slide 151&amp;si=151">
    <p:spTree>
      <p:nvGrpSpPr>
        <p:cNvPr id="1" name=""/>
        <p:cNvGrpSpPr/>
        <p:nvPr/>
      </p:nvGrpSpPr>
      <p:grpSpPr>
        <a:xfrm>
          <a:off x="0" y="0"/>
          <a:ext cx="0" cy="0"/>
          <a:chOff x="0" y="0"/>
          <a:chExt cx="0" cy="0"/>
        </a:xfrm>
      </p:grpSpPr>
      <p:sp>
        <p:nvSpPr>
          <p:cNvPr id="2" name="QC_6_BD.694_1#f945121f8.choices?vja=1&amp;pid=0b3e99b16&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.fees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B.photos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C.receipts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.models</a:t>
            </a:r>
            <a:endParaRPr lang="en-US" altLang="zh-CN" sz="2000" dirty="0"/>
          </a:p>
        </p:txBody>
      </p:sp>
      <p:sp>
        <p:nvSpPr>
          <p:cNvPr id="3" name="QC_6_AN.695_1#f945121f8.bracket?vja=1&amp;pid=0b3e99b16&amp;color=0,0,0&amp;vpa=296&amp;vtp=1"/>
          <p:cNvSpPr/>
          <p:nvPr/>
        </p:nvSpPr>
        <p:spPr>
          <a:xfrm>
            <a:off x="1176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6_AS.696_1#f945121f8?vja=1&amp;pid=0b3e99b16&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根据上文中的I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took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picture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ase和additional并结合常识可知，此处表示有人在看了作者的帖子后，想要更多照片去细看该花瓶。photo意为“照片”，是上文picture的同义替换，符合语境。fee意为“费用”；receipt意为“收据”；model意为“模型，样本，范例”。</a:t>
            </a:r>
            <a:endParaRPr lang="en-US" altLang="zh-CN" sz="2200" dirty="0"/>
          </a:p>
        </p:txBody>
      </p:sp>
      <p:sp>
        <p:nvSpPr>
          <p:cNvPr id="5" name="QC_6_BD.697_1#0d7961d1a.choices?vja=1&amp;pid=0b3e99b16&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.move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B.pay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C.market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.work</a:t>
            </a:r>
            <a:endParaRPr lang="en-US" altLang="zh-CN" sz="2000" dirty="0"/>
          </a:p>
        </p:txBody>
      </p:sp>
      <p:sp>
        <p:nvSpPr>
          <p:cNvPr id="6" name="QC_6_AN.698_1#0d7961d1a.bracket?vja=1&amp;pid=0b3e99b16&amp;color=0,0,0&amp;vpa=297&amp;vtp=1"/>
          <p:cNvSpPr/>
          <p:nvPr/>
        </p:nvSpPr>
        <p:spPr>
          <a:xfrm>
            <a:off x="1176401" y="25040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C_6_AS.699_1#0d7961d1a?vja=1&amp;pid=0b3e99b16&amp;color=0,0,0&amp;vtp=1"/>
          <p:cNvSpPr/>
          <p:nvPr/>
        </p:nvSpPr>
        <p:spPr>
          <a:xfrm>
            <a:off x="722376" y="29287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根据上文中的we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moving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town可知，这里指搬家的日子临近。move在此处为名词，意为“搬家；迁移”，符合语境。pay意为“工资，薪水”。</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155.xml><?xml version="1.0" encoding="utf-8"?>
<p:sld xmlns:a="http://schemas.openxmlformats.org/drawingml/2006/main" xmlns:r="http://schemas.openxmlformats.org/officeDocument/2006/relationships" xmlns:p="http://schemas.openxmlformats.org/presentationml/2006/main">
  <p:cSld name="Slide 152&amp;si=152">
    <p:spTree>
      <p:nvGrpSpPr>
        <p:cNvPr id="1" name=""/>
        <p:cNvGrpSpPr/>
        <p:nvPr/>
      </p:nvGrpSpPr>
      <p:grpSpPr>
        <a:xfrm>
          <a:off x="0" y="0"/>
          <a:ext cx="0" cy="0"/>
          <a:chOff x="0" y="0"/>
          <a:chExt cx="0" cy="0"/>
        </a:xfrm>
      </p:grpSpPr>
      <p:sp>
        <p:nvSpPr>
          <p:cNvPr id="2" name="QC_6_BD.700_1#16957ef48.choices?vja=1&amp;pid=0b3e99b16&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.warning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B.request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C.description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.reply</a:t>
            </a:r>
            <a:endParaRPr lang="en-US" altLang="zh-CN" sz="2000" dirty="0"/>
          </a:p>
        </p:txBody>
      </p:sp>
      <p:sp>
        <p:nvSpPr>
          <p:cNvPr id="3" name="QC_6_AN.701_1#16957ef48.bracket?vja=1&amp;pid=0b3e99b16&amp;color=0,0,0&amp;vpa=298&amp;vtp=1"/>
          <p:cNvSpPr/>
          <p:nvPr/>
        </p:nvSpPr>
        <p:spPr>
          <a:xfrm>
            <a:off x="1176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6_AS.702_1#16957ef48?vja=1&amp;pid=0b3e99b16&amp;color=0,0,0&amp;vtp=1"/>
          <p:cNvSpPr/>
          <p:nvPr/>
        </p:nvSpPr>
        <p:spPr>
          <a:xfrm>
            <a:off x="722376" y="1315847"/>
            <a:ext cx="10753344" cy="2675509"/>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settled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price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（$0）</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reposted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it”和下文“I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vase.Maybe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won’t.”可知，此处是作者在网上重新报价发帖时对花瓶的描述：我讨厌这个花瓶，也许你不会。description意为“描述”，符合语境。warning意为“警告”；request意为“请求”；reply意为“回复，回答”。</a:t>
            </a:r>
            <a:endParaRPr lang="en-US" altLang="zh-CN" sz="2200" dirty="0"/>
          </a:p>
          <a:p>
            <a:pPr algn="l">
              <a:lnSpc>
                <a:spcPct val="125000"/>
              </a:lnSpc>
            </a:pPr>
            <a:r>
              <a:rPr lang="en-US" altLang="zh-CN" sz="2000" b="1" i="0" spc="-50" dirty="0">
                <a:solidFill>
                  <a:srgbClr val="639319"/>
                </a:solidFill>
                <a:latin typeface="Times New Roman" pitchFamily="34" charset="0"/>
                <a:ea typeface="微软雅黑" pitchFamily="34" charset="-122"/>
                <a:cs typeface="Times New Roman" pitchFamily="34" charset="-120"/>
              </a:rPr>
              <a:t>易错警示</a:t>
            </a:r>
            <a:r>
              <a:rPr lang="en-US" altLang="zh-CN" sz="2000" b="0" i="0" spc="-50" dirty="0">
                <a:solidFill>
                  <a:srgbClr val="385723"/>
                </a:solidFill>
                <a:latin typeface="SimSun" pitchFamily="34" charset="0"/>
                <a:ea typeface="SimSun" pitchFamily="34" charset="-122"/>
                <a:cs typeface="SimSun" pitchFamily="34" charset="-120"/>
              </a:rPr>
              <a:t> </a:t>
            </a:r>
            <a:r>
              <a:rPr lang="en-US" altLang="zh-CN" sz="2000" b="0" i="0" spc="-50" dirty="0">
                <a:solidFill>
                  <a:srgbClr val="385723"/>
                </a:solidFill>
                <a:latin typeface="Times New Roman" pitchFamily="34" charset="0"/>
                <a:ea typeface="微软雅黑" pitchFamily="34" charset="-122"/>
                <a:cs typeface="Times New Roman" pitchFamily="34" charset="-120"/>
              </a:rPr>
              <a:t>本题易错选D项。学生容易把此处理解为网友对作者重新报价后发帖的回复，但根据上文内容和下文描写的这条消息发布后马上有一位女士前来领走了花瓶可知，作者在网上处理自己的闲置物品，此处是作者对这个花瓶的描述，作者认为自己不喜欢这个花瓶，但是其他人可能会喜欢。</a:t>
            </a:r>
            <a:endParaRPr lang="en-US" altLang="zh-CN" sz="2200" spc="-50" dirty="0"/>
          </a:p>
        </p:txBody>
      </p:sp>
      <p:sp>
        <p:nvSpPr>
          <p:cNvPr id="5" name="QC_6_BD.703_1#07d23a30c.choices?vja=1&amp;pid=0b3e99b16&amp;color=0,0,0&amp;vtp=1"/>
          <p:cNvSpPr/>
          <p:nvPr/>
        </p:nvSpPr>
        <p:spPr>
          <a:xfrm>
            <a:off x="722376" y="4028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.Confused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B.Interested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C.Disappointed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.Encouraged</a:t>
            </a:r>
            <a:endParaRPr lang="en-US" altLang="zh-CN" sz="2000" dirty="0"/>
          </a:p>
        </p:txBody>
      </p:sp>
      <p:sp>
        <p:nvSpPr>
          <p:cNvPr id="6" name="QC_6_AN.704_1#07d23a30c.bracket?vja=1&amp;pid=0b3e99b16&amp;color=0,0,0&amp;vpa=299&amp;vtp=1"/>
          <p:cNvSpPr/>
          <p:nvPr/>
        </p:nvSpPr>
        <p:spPr>
          <a:xfrm>
            <a:off x="1176401" y="40280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7" name="QC_6_AS.705_1#07d23a30c?vja=1&amp;pid=0b3e99b16&amp;color=0,0,0&amp;vtp=1"/>
          <p:cNvSpPr/>
          <p:nvPr/>
        </p:nvSpPr>
        <p:spPr>
          <a:xfrm>
            <a:off x="722376" y="44527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instant</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vase.”和下文I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posted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more可知，成功送出花瓶后，作者受到鼓励，继续在网上发布更多关于待处理物品的帖子。encouraged意为“受到鼓舞的”，符合语境。confused意为“困惑的”；interested意为“感兴趣的”；disappointed意为“失望的”。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156.xml><?xml version="1.0" encoding="utf-8"?>
<p:sld xmlns:a="http://schemas.openxmlformats.org/drawingml/2006/main" xmlns:r="http://schemas.openxmlformats.org/officeDocument/2006/relationships" xmlns:p="http://schemas.openxmlformats.org/presentationml/2006/main">
  <p:cSld name="Slide 153&amp;si=153">
    <p:spTree>
      <p:nvGrpSpPr>
        <p:cNvPr id="1" name=""/>
        <p:cNvGrpSpPr/>
        <p:nvPr/>
      </p:nvGrpSpPr>
      <p:grpSpPr>
        <a:xfrm>
          <a:off x="0" y="0"/>
          <a:ext cx="0" cy="0"/>
          <a:chOff x="0" y="0"/>
          <a:chExt cx="0" cy="0"/>
        </a:xfrm>
      </p:grpSpPr>
      <p:sp>
        <p:nvSpPr>
          <p:cNvPr id="2" name="QC_6_BD.706_1#0752b1a56.choices?vja=1&amp;pid=0b3e99b16&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.visits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B.reports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C.advice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.money</a:t>
            </a:r>
            <a:endParaRPr lang="en-US" altLang="zh-CN" sz="2000" dirty="0"/>
          </a:p>
        </p:txBody>
      </p:sp>
      <p:sp>
        <p:nvSpPr>
          <p:cNvPr id="3" name="QC_6_AN.707_1#0752b1a56.bracket?vja=1&amp;pid=0b3e99b16&amp;color=0,0,0&amp;vpa=300&amp;vtp=1"/>
          <p:cNvSpPr/>
          <p:nvPr/>
        </p:nvSpPr>
        <p:spPr>
          <a:xfrm>
            <a:off x="1303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6_AS.708_1#0752b1a56?vja=1&amp;pid=0b3e99b16&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根据上文内容和空前的daily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posts可知，作者在网络上发布了很多关于待处理物品的帖子，此处指作者每天收到的帖子访问量。visit意为“（到网站的）访问”，符合语境。</a:t>
            </a:r>
            <a:endParaRPr lang="en-US" altLang="zh-CN" sz="2200" dirty="0"/>
          </a:p>
        </p:txBody>
      </p:sp>
      <p:sp>
        <p:nvSpPr>
          <p:cNvPr id="5" name="QC_6_BD.709_1#0c8f3274d.choices?vja=1&amp;pid=0b3e99b16&amp;color=0,0,0&amp;vtp=1"/>
          <p:cNvSpPr/>
          <p:nvPr/>
        </p:nvSpPr>
        <p:spPr>
          <a:xfrm>
            <a:off x="722376" y="2123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.remove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B.spare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C.find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.check</a:t>
            </a:r>
            <a:endParaRPr lang="en-US" altLang="zh-CN" sz="2000" dirty="0"/>
          </a:p>
        </p:txBody>
      </p:sp>
      <p:sp>
        <p:nvSpPr>
          <p:cNvPr id="6" name="QC_6_AN.710_1#0c8f3274d.bracket?vja=1&amp;pid=0b3e99b16&amp;color=0,0,0&amp;vpa=301&amp;vtp=1"/>
          <p:cNvSpPr/>
          <p:nvPr/>
        </p:nvSpPr>
        <p:spPr>
          <a:xfrm>
            <a:off x="1294003" y="2123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7" name="QC_6_AS.711_1#0c8f3274d?vja=1&amp;pid=0b3e99b16&amp;color=0,0,0&amp;vtp=1"/>
          <p:cNvSpPr/>
          <p:nvPr/>
        </p:nvSpPr>
        <p:spPr>
          <a:xfrm>
            <a:off x="722376" y="25477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根据上文中的“That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left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house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things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while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particularly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didn’t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belong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landfill.”可知，这些都是作者觉得不是特别有价值，但是也不至于被扔掉的物品，此处表示每次交易都避免了这些物品被扔进垃圾填埋场。spare意为“使幸免，使逃脱”，符合语境。remove意为“去除，开除”。</a:t>
            </a:r>
            <a:endParaRPr lang="en-US" altLang="zh-CN" sz="2200" dirty="0"/>
          </a:p>
        </p:txBody>
      </p:sp>
      <p:sp>
        <p:nvSpPr>
          <p:cNvPr id="8" name="QC_6_BD.712_1#45dfb3d16.choices?vja=1&amp;pid=0b3e99b16&amp;color=0,0,0&amp;vtp=1"/>
          <p:cNvSpPr/>
          <p:nvPr/>
        </p:nvSpPr>
        <p:spPr>
          <a:xfrm>
            <a:off x="722376" y="4116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.investigated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B.recognized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C.encountered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.recommended</a:t>
            </a:r>
            <a:endParaRPr lang="en-US" altLang="zh-CN" sz="2000" dirty="0"/>
          </a:p>
        </p:txBody>
      </p:sp>
      <p:sp>
        <p:nvSpPr>
          <p:cNvPr id="9" name="QC_6_AN.713_1#45dfb3d16.bracket?vja=1&amp;pid=0b3e99b16&amp;color=0,0,0&amp;vpa=302&amp;vtp=1"/>
          <p:cNvSpPr/>
          <p:nvPr/>
        </p:nvSpPr>
        <p:spPr>
          <a:xfrm>
            <a:off x="1303401" y="4116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10" name="QC_6_AS.714_1#45dfb3d16?vja=1&amp;pid=0b3e99b16&amp;color=0,0,0&amp;vtp=1"/>
          <p:cNvSpPr/>
          <p:nvPr/>
        </p:nvSpPr>
        <p:spPr>
          <a:xfrm>
            <a:off x="722376" y="45416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根据上文中的a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woman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raced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house和another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person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might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otherwise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have可知，此处指如果没有此次物品赠送，作者很可能不会遇到这些来取物品的人。encounter意为“意外地遇到”，符合语境。investigate意为“调查”；recognize意为“认识，认出”；recommend意为“推荐”。</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57.xml><?xml version="1.0" encoding="utf-8"?>
<p:sld xmlns:a="http://schemas.openxmlformats.org/drawingml/2006/main" xmlns:r="http://schemas.openxmlformats.org/officeDocument/2006/relationships" xmlns:p="http://schemas.openxmlformats.org/presentationml/2006/main">
  <p:cSld name="Slide 154&amp;si=154">
    <p:spTree>
      <p:nvGrpSpPr>
        <p:cNvPr id="1" name=""/>
        <p:cNvGrpSpPr/>
        <p:nvPr/>
      </p:nvGrpSpPr>
      <p:grpSpPr>
        <a:xfrm>
          <a:off x="0" y="0"/>
          <a:ext cx="0" cy="0"/>
          <a:chOff x="0" y="0"/>
          <a:chExt cx="0" cy="0"/>
        </a:xfrm>
      </p:grpSpPr>
      <p:sp>
        <p:nvSpPr>
          <p:cNvPr id="2" name="QC_6_BD.715_1#392400143.choices?vja=1&amp;pid=0b3e99b16&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.giveaways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B.posts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C.contributions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.belongings</a:t>
            </a:r>
            <a:endParaRPr lang="en-US" altLang="zh-CN" sz="2000" dirty="0"/>
          </a:p>
        </p:txBody>
      </p:sp>
      <p:sp>
        <p:nvSpPr>
          <p:cNvPr id="3" name="QC_6_AN.716_1#392400143.bracket?vja=1&amp;pid=0b3e99b16&amp;color=0,0,0&amp;vpa=303&amp;vtp=1"/>
          <p:cNvSpPr/>
          <p:nvPr/>
        </p:nvSpPr>
        <p:spPr>
          <a:xfrm>
            <a:off x="1303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6_AS.717_1#392400143?vja=1&amp;pid=0b3e99b16&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根据上文内容和空后的share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small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space可知，此处表示作者现在已经搬到了公寓里，作者现在很喜欢摆放在公寓里的每一件物品。belongings意为“所有物”，符合语境。giveaway意为“赠品”；post意为“帖子”；contribution意为“贡献”。</a:t>
            </a:r>
            <a:endParaRPr lang="en-US" altLang="zh-CN" sz="2200" dirty="0"/>
          </a:p>
        </p:txBody>
      </p:sp>
      <p:sp>
        <p:nvSpPr>
          <p:cNvPr id="5" name="QC_6_BD.718_1#7169b2345.choices?vja=1&amp;pid=0b3e99b16&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.joy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B.part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C.care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.time</a:t>
            </a:r>
            <a:endParaRPr lang="en-US" altLang="zh-CN" sz="2000" dirty="0"/>
          </a:p>
        </p:txBody>
      </p:sp>
      <p:sp>
        <p:nvSpPr>
          <p:cNvPr id="6" name="QC_6_AN.719_1#7169b2345.bracket?vja=1&amp;pid=0b3e99b16&amp;color=0,0,0&amp;vpa=304&amp;vtp=1"/>
          <p:cNvSpPr/>
          <p:nvPr/>
        </p:nvSpPr>
        <p:spPr>
          <a:xfrm>
            <a:off x="1303401" y="25040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C_6_AS.720_1#7169b2345?vja=1&amp;pid=0b3e99b16&amp;color=0,0,0&amp;vtp=1"/>
          <p:cNvSpPr/>
          <p:nvPr/>
        </p:nvSpPr>
        <p:spPr>
          <a:xfrm>
            <a:off x="722376" y="2928747"/>
            <a:ext cx="10753344" cy="2675509"/>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根据倒数第二段内容和下文中的“knowing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somewhere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nearby,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someone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something</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”可知，知道有人珍惜自己送出去的旧物，作者感到很快乐。take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joy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为固定搭配，意为“从</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中获得快乐”，符合语境。take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part意为“参与”；take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care意为“小心”；take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time意为“花费时间”。</a:t>
            </a:r>
            <a:endParaRPr lang="en-US" altLang="zh-CN" sz="2200" dirty="0"/>
          </a:p>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易错警示</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本题易错选D项。学生容易生搬硬套常见短语take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time，意为“花时间”，常用句型为it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takes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sth。但根据原文的语境看，此处表示作者知道有人喜欢自己送出的旧物，感到很快乐，乐见自己的旧物找到能欣赏、珍惜它们的人。</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1" end="1"/>
                                            </p:txEl>
                                          </p:spTgt>
                                        </p:tgtEl>
                                        <p:attrNameLst>
                                          <p:attrName>style.visibility</p:attrName>
                                        </p:attrNameLst>
                                      </p:cBhvr>
                                      <p:to>
                                        <p:strVal val="visible"/>
                                      </p:to>
                                    </p:set>
                                    <p:animEffect transition="in" filter="fade">
                                      <p:cBhvr>
                                        <p:cTn id="37"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158.xml><?xml version="1.0" encoding="utf-8"?>
<p:sld xmlns:a="http://schemas.openxmlformats.org/drawingml/2006/main" xmlns:r="http://schemas.openxmlformats.org/officeDocument/2006/relationships" xmlns:p="http://schemas.openxmlformats.org/presentationml/2006/main">
  <p:cSld name="Slide 155&amp;si=155">
    <p:spTree>
      <p:nvGrpSpPr>
        <p:cNvPr id="1" name=""/>
        <p:cNvGrpSpPr/>
        <p:nvPr/>
      </p:nvGrpSpPr>
      <p:grpSpPr>
        <a:xfrm>
          <a:off x="0" y="0"/>
          <a:ext cx="0" cy="0"/>
          <a:chOff x="0" y="0"/>
          <a:chExt cx="0" cy="0"/>
        </a:xfrm>
      </p:grpSpPr>
      <p:sp>
        <p:nvSpPr>
          <p:cNvPr id="2" name="QC_6_BD.721_1#2e3f531ff.choices?vja=1&amp;pid=0b3e99b16&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.anticipating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B.appreciating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C.delivering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.withdrawing</a:t>
            </a:r>
            <a:endParaRPr lang="en-US" altLang="zh-CN" sz="2000" dirty="0"/>
          </a:p>
        </p:txBody>
      </p:sp>
      <p:sp>
        <p:nvSpPr>
          <p:cNvPr id="3" name="QC_6_AN.722_1#2e3f531ff.bracket?vja=1&amp;pid=0b3e99b16&amp;color=0,0,0&amp;vpa=305&amp;vtp=1"/>
          <p:cNvSpPr/>
          <p:nvPr/>
        </p:nvSpPr>
        <p:spPr>
          <a:xfrm>
            <a:off x="1303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6_AS.723_1#2e3f531ff?vja=1&amp;pid=0b3e99b16&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根据上文中的please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another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person和下文中的something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couldn’t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us可知，此处指作者赠送出去的物品正被它们的新主人欣赏、珍惜。appreciate意为“欣赏，重视”，符合语境。anticipate意为“预料”；deliver意为“递送，发表”；withdraw意为“撤回，撤销”。</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59.xml><?xml version="1.0" encoding="utf-8"?>
<p:sld xmlns:a="http://schemas.openxmlformats.org/drawingml/2006/main" xmlns:r="http://schemas.openxmlformats.org/officeDocument/2006/relationships" xmlns:p="http://schemas.openxmlformats.org/presentationml/2006/main">
  <p:cSld name="Slide 157&amp;si=157">
    <p:spTree>
      <p:nvGrpSpPr>
        <p:cNvPr id="1" name=""/>
        <p:cNvGrpSpPr/>
        <p:nvPr/>
      </p:nvGrpSpPr>
      <p:grpSpPr>
        <a:xfrm>
          <a:off x="0" y="0"/>
          <a:ext cx="0" cy="0"/>
          <a:chOff x="0" y="0"/>
          <a:chExt cx="0" cy="0"/>
        </a:xfrm>
      </p:grpSpPr>
      <p:sp>
        <p:nvSpPr>
          <p:cNvPr id="2" name="QM_5_BD.724_1#aaf54b4ec?vja=1&amp;pid=25c02f931&amp;color=0,0,0&amp;vtp=1&amp;bt=1"/>
          <p:cNvSpPr/>
          <p:nvPr/>
        </p:nvSpPr>
        <p:spPr>
          <a:xfrm>
            <a:off x="722376" y="896112"/>
            <a:ext cx="10753344" cy="4919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[浙江余姚中学2025高二期中]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3,000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of</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furniture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than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Hemudu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7,000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ago.</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dynasties,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furniture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high-quality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hardwoods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materials,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expensive.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Ordinary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quality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woods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greatly.</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Classical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furniture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machines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cannot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replace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shapes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machine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rigid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lacking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vitality.</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delicate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aspect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classical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furniture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structural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furniture—mortise-and-tenon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（榫卯）</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Combining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pieces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together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itself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carpenters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（木匠）</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ancient</a:t>
            </a:r>
            <a:endParaRPr lang="en-US" altLang="zh-CN" sz="2000" dirty="0"/>
          </a:p>
        </p:txBody>
      </p:sp>
      <p:sp>
        <p:nvSpPr>
          <p:cNvPr id="3" name="QM_5_AN.725_1#aaf54b4ec.blank?vja=1&amp;pid=25c02f931&amp;color=0,0,0&amp;vpa=306&amp;vtp=1"/>
          <p:cNvSpPr/>
          <p:nvPr/>
        </p:nvSpPr>
        <p:spPr>
          <a:xfrm>
            <a:off x="9111806" y="858012"/>
            <a:ext cx="944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recorded</a:t>
            </a:r>
            <a:endParaRPr lang="en-US" altLang="zh-CN" sz="2000" dirty="0"/>
          </a:p>
        </p:txBody>
      </p:sp>
      <p:sp>
        <p:nvSpPr>
          <p:cNvPr id="4" name="QM_5_AN.726_1#aaf54b4ec.blank?vja=1&amp;pid=25c02f931&amp;color=0,0,0&amp;vpa=307&amp;vtp=1"/>
          <p:cNvSpPr/>
          <p:nvPr/>
        </p:nvSpPr>
        <p:spPr>
          <a:xfrm>
            <a:off x="9177909" y="1239012"/>
            <a:ext cx="436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that</a:t>
            </a:r>
            <a:endParaRPr lang="en-US" altLang="zh-CN" sz="2000" dirty="0"/>
          </a:p>
        </p:txBody>
      </p:sp>
      <p:sp>
        <p:nvSpPr>
          <p:cNvPr id="5" name="QM_5_AN.727_1#aaf54b4ec.blank?vja=1&amp;pid=25c02f931&amp;color=0,0,0&amp;vpa=308&amp;vtp=1"/>
          <p:cNvSpPr/>
          <p:nvPr/>
        </p:nvSpPr>
        <p:spPr>
          <a:xfrm>
            <a:off x="2218944" y="2382012"/>
            <a:ext cx="268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as</a:t>
            </a:r>
            <a:endParaRPr lang="en-US" altLang="zh-CN" sz="2000" dirty="0"/>
          </a:p>
        </p:txBody>
      </p:sp>
      <p:sp>
        <p:nvSpPr>
          <p:cNvPr id="6" name="QM_5_AN.728_1#aaf54b4ec.blank?vja=1&amp;pid=25c02f931&amp;color=0,0,0&amp;vpa=309&amp;vtp=1"/>
          <p:cNvSpPr/>
          <p:nvPr/>
        </p:nvSpPr>
        <p:spPr>
          <a:xfrm>
            <a:off x="9420162" y="2763012"/>
            <a:ext cx="71297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differs</a:t>
            </a:r>
            <a:endParaRPr lang="en-US" altLang="zh-CN" sz="2000" dirty="0"/>
          </a:p>
        </p:txBody>
      </p:sp>
      <p:sp>
        <p:nvSpPr>
          <p:cNvPr id="7" name="QM_5_AN.729_1#aaf54b4ec.blank?vja=1&amp;pid=25c02f931&amp;color=0,0,0&amp;vpa=310&amp;vtp=1"/>
          <p:cNvSpPr/>
          <p:nvPr/>
        </p:nvSpPr>
        <p:spPr>
          <a:xfrm>
            <a:off x="10163239" y="3512312"/>
            <a:ext cx="11826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completely</a:t>
            </a:r>
            <a:endParaRPr lang="en-US" altLang="zh-CN" sz="2000" dirty="0"/>
          </a:p>
        </p:txBody>
      </p:sp>
      <p:sp>
        <p:nvSpPr>
          <p:cNvPr id="8" name="QM_5_AN.730_1#aaf54b4ec.blank?vja=1&amp;pid=25c02f931&amp;color=0,0,0&amp;vpa=311&amp;vtp=1"/>
          <p:cNvSpPr/>
          <p:nvPr/>
        </p:nvSpPr>
        <p:spPr>
          <a:xfrm>
            <a:off x="10772839" y="5036312"/>
            <a:ext cx="606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using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B_7_BD.111_1#76eacaabd?vja=1&amp;pid=b060b553d&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_________________</a:t>
            </a:r>
            <a:endParaRPr lang="en-US" altLang="zh-CN" sz="2000" dirty="0"/>
          </a:p>
        </p:txBody>
      </p:sp>
      <p:sp>
        <p:nvSpPr>
          <p:cNvPr id="3" name="QB_7_AN.112_1#76eacaabd.blank?vja=1&amp;pid=b060b553d&amp;color=0,0,0&amp;vpa=64&amp;vtp=1"/>
          <p:cNvSpPr/>
          <p:nvPr/>
        </p:nvSpPr>
        <p:spPr>
          <a:xfrm>
            <a:off x="1024001" y="858013"/>
            <a:ext cx="203041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achieved</a:t>
            </a:r>
            <a:endParaRPr lang="en-US" altLang="zh-CN" sz="2000" dirty="0"/>
          </a:p>
        </p:txBody>
      </p:sp>
      <p:sp>
        <p:nvSpPr>
          <p:cNvPr id="4" name="QB_7_AS.113_1#76eacaabd?vja=1&amp;pid=b060b553d&amp;color=0,0,0&amp;vtp=1"/>
          <p:cNvSpPr/>
          <p:nvPr/>
        </p:nvSpPr>
        <p:spPr>
          <a:xfrm>
            <a:off x="722376" y="13158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设空处为谓语部分，根据时间状语During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hundreds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years及语境可知，此处表示从过去一直持续到现在的动作，谓语应使用现在完成时；achieve与主语之间为被动关系，应用被动语态；主语中心词development在此处不可数，助动词用has。故填has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achieved。</a:t>
            </a:r>
            <a:endParaRPr lang="en-US" altLang="zh-CN" sz="2200" dirty="0"/>
          </a:p>
        </p:txBody>
      </p:sp>
      <p:sp>
        <p:nvSpPr>
          <p:cNvPr id="5" name="QB_7_BD.114_1#31d0a9d66?vja=1&amp;pid=b060b553d&amp;color=0,0,0&amp;vtp=1"/>
          <p:cNvSpPr/>
          <p:nvPr/>
        </p:nvSpPr>
        <p:spPr>
          <a:xfrm>
            <a:off x="722376" y="24913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7_AN.115_1#31d0a9d66.blank?vja=1&amp;pid=b060b553d&amp;color=0,0,0&amp;vpa=65&amp;vtp=1"/>
          <p:cNvSpPr/>
          <p:nvPr/>
        </p:nvSpPr>
        <p:spPr>
          <a:xfrm>
            <a:off x="1062101" y="2453259"/>
            <a:ext cx="169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B_7_AS.116_1#31d0a9d66?vja=1&amp;pid=b060b553d&amp;color=0,0,0&amp;vtp=1"/>
          <p:cNvSpPr/>
          <p:nvPr/>
        </p:nvSpPr>
        <p:spPr>
          <a:xfrm>
            <a:off x="722376" y="29160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must作名词时，意为“必须要做的事”，常用作单数，此处泛指“一件必须要做的事”，且must的发音以辅音音素开头，其前用不定冠词a修饰。</a:t>
            </a:r>
            <a:endParaRPr lang="en-US" altLang="zh-CN" sz="2200" dirty="0"/>
          </a:p>
        </p:txBody>
      </p:sp>
      <p:sp>
        <p:nvSpPr>
          <p:cNvPr id="8" name="QB_7_BD.117_1#337419872?vja=1&amp;pid=b060b553d&amp;color=0,0,0&amp;vtp=1"/>
          <p:cNvSpPr/>
          <p:nvPr/>
        </p:nvSpPr>
        <p:spPr>
          <a:xfrm>
            <a:off x="722376" y="37232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________</a:t>
            </a:r>
            <a:endParaRPr lang="en-US" altLang="zh-CN" sz="2000" dirty="0"/>
          </a:p>
        </p:txBody>
      </p:sp>
      <p:sp>
        <p:nvSpPr>
          <p:cNvPr id="9" name="QB_7_AN.118_1#337419872.blank?vja=1&amp;pid=b060b553d&amp;color=0,0,0&amp;vpa=66&amp;vtp=1"/>
          <p:cNvSpPr/>
          <p:nvPr/>
        </p:nvSpPr>
        <p:spPr>
          <a:xfrm>
            <a:off x="1049401" y="3672459"/>
            <a:ext cx="831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ranging</a:t>
            </a:r>
            <a:endParaRPr lang="en-US" altLang="zh-CN" sz="2000" dirty="0"/>
          </a:p>
        </p:txBody>
      </p:sp>
      <p:sp>
        <p:nvSpPr>
          <p:cNvPr id="10" name="QB_7_AS.119_1#337419872?vja=1&amp;pid=b060b553d&amp;color=0,0,0&amp;vtp=1"/>
          <p:cNvSpPr/>
          <p:nvPr/>
        </p:nvSpPr>
        <p:spPr>
          <a:xfrm>
            <a:off x="722376" y="41479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分析句子结构可知，此处为非谓语动词短语作定语，且range和被修饰的名词achievements之间为逻辑上的主动关系，故用现在分词形式。range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为固定搭配，意为“包括从</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到</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之间的各类事物”。故填ranging。</a:t>
            </a:r>
            <a:endParaRPr lang="en-US" altLang="zh-CN" sz="2200" dirty="0"/>
          </a:p>
        </p:txBody>
      </p:sp>
      <p:sp>
        <p:nvSpPr>
          <p:cNvPr id="11" name="QB_7_BD.120_1#bc43803f2?vja=1&amp;pid=b060b553d&amp;color=0,0,0&amp;vtp=1"/>
          <p:cNvSpPr/>
          <p:nvPr/>
        </p:nvSpPr>
        <p:spPr>
          <a:xfrm>
            <a:off x="722376" y="53361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______</a:t>
            </a:r>
            <a:endParaRPr lang="en-US" altLang="zh-CN" sz="2000" dirty="0"/>
          </a:p>
        </p:txBody>
      </p:sp>
      <p:sp>
        <p:nvSpPr>
          <p:cNvPr id="12" name="QB_7_AN.121_1#bc43803f2.blank?vja=1&amp;pid=b060b553d&amp;color=0,0,0&amp;vpa=67&amp;vtp=1"/>
          <p:cNvSpPr/>
          <p:nvPr/>
        </p:nvSpPr>
        <p:spPr>
          <a:xfrm>
            <a:off x="1036701" y="5298059"/>
            <a:ext cx="608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when</a:t>
            </a:r>
            <a:endParaRPr lang="en-US" altLang="zh-CN" sz="2000" dirty="0"/>
          </a:p>
        </p:txBody>
      </p:sp>
      <p:sp>
        <p:nvSpPr>
          <p:cNvPr id="13" name="QB_7_AS.122_1#bc43803f2?vja=1&amp;pid=b060b553d&amp;color=0,0,0&amp;vtp=1"/>
          <p:cNvSpPr/>
          <p:nvPr/>
        </p:nvSpPr>
        <p:spPr>
          <a:xfrm>
            <a:off x="722376" y="57193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doing</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when</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为固定句式，意为“正在做</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，这时突然</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”。故填when。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724_1#aaf54b4ec?vja=1&amp;pid=25c02f931&amp;color=0,0,0&amp;vtp=1&amp;bt=1">
            <a:extLst>
              <a:ext uri="{FF2B5EF4-FFF2-40B4-BE49-F238E27FC236}">
                <a16:creationId xmlns:a16="http://schemas.microsoft.com/office/drawing/2014/main" id="{81931E4A-518B-57FE-3957-341649A1FF9D}"/>
              </a:ext>
            </a:extLst>
          </p:cNvPr>
          <p:cNvSpPr/>
          <p:nvPr/>
        </p:nvSpPr>
        <p:spPr>
          <a:xfrm>
            <a:off x="722376" y="900000"/>
            <a:ext cx="10753344" cy="2633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discovered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wooden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structure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Hemudu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Site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ancestors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7,000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structure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wisdom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represents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artistry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（艺术技巧）</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humanity.</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Ancient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Chinese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（philosophy）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expressed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furniture.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Confucianism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emphasises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gentleness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moderation.10.</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（achieve）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carpenters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properly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matched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curves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straight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furniture.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furniture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displays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balance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stability.</a:t>
            </a:r>
            <a:endParaRPr lang="en-US" altLang="zh-CN" sz="2000" dirty="0"/>
          </a:p>
        </p:txBody>
      </p:sp>
      <p:sp>
        <p:nvSpPr>
          <p:cNvPr id="3" name="QM_5_EX.735_1#aaf54b4ec?vja=1&amp;pid=25c02f931&amp;color=0,0,0&amp;vtp=1">
            <a:extLst>
              <a:ext uri="{FF2B5EF4-FFF2-40B4-BE49-F238E27FC236}">
                <a16:creationId xmlns:a16="http://schemas.microsoft.com/office/drawing/2014/main" id="{AD0C1808-378F-0EA1-E5A6-7F2E9470BEF5}"/>
              </a:ext>
            </a:extLst>
          </p:cNvPr>
          <p:cNvSpPr/>
          <p:nvPr/>
        </p:nvSpPr>
        <p:spPr>
          <a:xfrm>
            <a:off x="722376" y="3576447"/>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本文是一篇说明文。文章详细介绍了中国家具的悠久历史、制作材料、手工艺、榫卯结构的特点以及与中国古代哲学体系的关联。</a:t>
            </a:r>
            <a:endParaRPr lang="en-US" altLang="zh-CN" sz="2000" dirty="0"/>
          </a:p>
        </p:txBody>
      </p:sp>
      <p:sp>
        <p:nvSpPr>
          <p:cNvPr id="4" name="QM_5_AN.731_1#aaf54b4ec.blank?vja=1&amp;pid=25c02f931&amp;color=0,0,0&amp;vpa=312&amp;vtp=1">
            <a:extLst>
              <a:ext uri="{FF2B5EF4-FFF2-40B4-BE49-F238E27FC236}">
                <a16:creationId xmlns:a16="http://schemas.microsoft.com/office/drawing/2014/main" id="{E8DE1F04-BD97-5402-1C24-E74464941D58}"/>
              </a:ext>
            </a:extLst>
          </p:cNvPr>
          <p:cNvSpPr/>
          <p:nvPr/>
        </p:nvSpPr>
        <p:spPr>
          <a:xfrm>
            <a:off x="10172256" y="861900"/>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where</a:t>
            </a:r>
            <a:endParaRPr lang="en-US" altLang="zh-CN" sz="2000" dirty="0"/>
          </a:p>
        </p:txBody>
      </p:sp>
      <p:sp>
        <p:nvSpPr>
          <p:cNvPr id="5" name="QM_5_AN.732_1#aaf54b4ec.blank?vja=1&amp;pid=25c02f931&amp;color=0,0,0&amp;vpa=313&amp;vtp=1">
            <a:extLst>
              <a:ext uri="{FF2B5EF4-FFF2-40B4-BE49-F238E27FC236}">
                <a16:creationId xmlns:a16="http://schemas.microsoft.com/office/drawing/2014/main" id="{AEC0B932-5395-71F8-5437-2E33E49A4FE6}"/>
              </a:ext>
            </a:extLst>
          </p:cNvPr>
          <p:cNvSpPr/>
          <p:nvPr/>
        </p:nvSpPr>
        <p:spPr>
          <a:xfrm>
            <a:off x="4453001" y="1611200"/>
            <a:ext cx="10128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creativity</a:t>
            </a:r>
            <a:endParaRPr lang="en-US" altLang="zh-CN" sz="2000" dirty="0"/>
          </a:p>
        </p:txBody>
      </p:sp>
      <p:sp>
        <p:nvSpPr>
          <p:cNvPr id="6" name="QM_5_AN.733_1#aaf54b4ec.blank?vja=1&amp;pid=25c02f931&amp;color=0,0,0&amp;vpa=314&amp;vtp=1">
            <a:extLst>
              <a:ext uri="{FF2B5EF4-FFF2-40B4-BE49-F238E27FC236}">
                <a16:creationId xmlns:a16="http://schemas.microsoft.com/office/drawing/2014/main" id="{95183C15-C126-B107-F321-A1A34E7C123D}"/>
              </a:ext>
            </a:extLst>
          </p:cNvPr>
          <p:cNvSpPr/>
          <p:nvPr/>
        </p:nvSpPr>
        <p:spPr>
          <a:xfrm>
            <a:off x="3394901" y="1992200"/>
            <a:ext cx="13382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philosophies</a:t>
            </a:r>
            <a:endParaRPr lang="en-US" altLang="zh-CN" sz="2000" dirty="0"/>
          </a:p>
        </p:txBody>
      </p:sp>
      <p:sp>
        <p:nvSpPr>
          <p:cNvPr id="7" name="QM_5_AN.734_1#aaf54b4ec.blank?vja=1&amp;pid=25c02f931&amp;color=0,0,0&amp;vpa=315&amp;vtp=1">
            <a:extLst>
              <a:ext uri="{FF2B5EF4-FFF2-40B4-BE49-F238E27FC236}">
                <a16:creationId xmlns:a16="http://schemas.microsoft.com/office/drawing/2014/main" id="{93D40717-BFF4-2210-039B-2498F09AA157}"/>
              </a:ext>
            </a:extLst>
          </p:cNvPr>
          <p:cNvSpPr/>
          <p:nvPr/>
        </p:nvSpPr>
        <p:spPr>
          <a:xfrm>
            <a:off x="10137839" y="2385900"/>
            <a:ext cx="1223709"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achieve</a:t>
            </a:r>
            <a:endParaRPr lang="en-US" altLang="zh-CN" sz="2000" dirty="0"/>
          </a:p>
        </p:txBody>
      </p:sp>
    </p:spTree>
    <p:extLst>
      <p:ext uri="{BB962C8B-B14F-4D97-AF65-F5344CB8AC3E}">
        <p14:creationId xmlns:p14="http://schemas.microsoft.com/office/powerpoint/2010/main" val="282358647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
                                            <p:txEl>
                                              <p:pRg st="0" end="0"/>
                                            </p:txEl>
                                          </p:spTgt>
                                        </p:tgtEl>
                                        <p:attrNameLst>
                                          <p:attrName>style.visibility</p:attrName>
                                        </p:attrNameLst>
                                      </p:cBhvr>
                                      <p:to>
                                        <p:strVal val="visible"/>
                                      </p:to>
                                    </p:set>
                                    <p:animEffect transition="in" filter="fade">
                                      <p:cBhvr>
                                        <p:cTn id="4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Lst>
  </p:timing>
</p:sld>
</file>

<file path=ppt/slides/slide161.xml><?xml version="1.0" encoding="utf-8"?>
<p:sld xmlns:a="http://schemas.openxmlformats.org/drawingml/2006/main" xmlns:r="http://schemas.openxmlformats.org/officeDocument/2006/relationships" xmlns:p="http://schemas.openxmlformats.org/presentationml/2006/main">
  <p:cSld name="Slide 158&amp;si=158">
    <p:spTree>
      <p:nvGrpSpPr>
        <p:cNvPr id="1" name=""/>
        <p:cNvGrpSpPr/>
        <p:nvPr/>
      </p:nvGrpSpPr>
      <p:grpSpPr>
        <a:xfrm>
          <a:off x="0" y="0"/>
          <a:ext cx="0" cy="0"/>
          <a:chOff x="0" y="0"/>
          <a:chExt cx="0" cy="0"/>
        </a:xfrm>
      </p:grpSpPr>
      <p:sp>
        <p:nvSpPr>
          <p:cNvPr id="2" name="QB_6_BD.736_1#ebdb62ef8?vja=1&amp;pid=aaf54b4ec&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3" name="QB_6_AN.737_1#ebdb62ef8.blank?vja=1&amp;pid=aaf54b4ec&amp;color=0,0,0&amp;vpa=316&amp;vtp=1"/>
          <p:cNvSpPr/>
          <p:nvPr/>
        </p:nvSpPr>
        <p:spPr>
          <a:xfrm>
            <a:off x="1049401" y="858013"/>
            <a:ext cx="944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recorded</a:t>
            </a:r>
            <a:endParaRPr lang="en-US" altLang="zh-CN" sz="2000" dirty="0"/>
          </a:p>
        </p:txBody>
      </p:sp>
      <p:sp>
        <p:nvSpPr>
          <p:cNvPr id="4" name="QB_6_AS.738_1#ebdb62ef8?vja=1&amp;pid=aaf54b4ec&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句意为：中国有超越了3,000年的历史记载。设空处在句中作定语，修饰名词history。history与动词record之间为逻辑上的被动关系，故用过去分词。故填recorded。</a:t>
            </a:r>
            <a:endParaRPr lang="en-US" altLang="zh-CN" sz="2200" dirty="0"/>
          </a:p>
        </p:txBody>
      </p:sp>
      <p:sp>
        <p:nvSpPr>
          <p:cNvPr id="5" name="QB_6_BD.739_1#5bf7d2a0c?vja=1&amp;pid=aaf54b4ec&amp;color=0,0,0&amp;vtp=1"/>
          <p:cNvSpPr/>
          <p:nvPr/>
        </p:nvSpPr>
        <p:spPr>
          <a:xfrm>
            <a:off x="722376" y="2123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_____</a:t>
            </a:r>
            <a:endParaRPr lang="en-US" altLang="zh-CN" sz="2000" dirty="0"/>
          </a:p>
        </p:txBody>
      </p:sp>
      <p:sp>
        <p:nvSpPr>
          <p:cNvPr id="6" name="QB_6_AN.740_1#5bf7d2a0c.blank?vja=1&amp;pid=aaf54b4ec&amp;color=0,0,0&amp;vpa=317&amp;vtp=1"/>
          <p:cNvSpPr/>
          <p:nvPr/>
        </p:nvSpPr>
        <p:spPr>
          <a:xfrm>
            <a:off x="1049401" y="2084959"/>
            <a:ext cx="436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that</a:t>
            </a:r>
            <a:endParaRPr lang="en-US" altLang="zh-CN" sz="2000" dirty="0"/>
          </a:p>
        </p:txBody>
      </p:sp>
      <p:sp>
        <p:nvSpPr>
          <p:cNvPr id="7" name="QB_6_AS.741_1#5bf7d2a0c?vja=1&amp;pid=aaf54b4ec&amp;color=0,0,0&amp;vtp=1"/>
          <p:cNvSpPr/>
          <p:nvPr/>
        </p:nvSpPr>
        <p:spPr>
          <a:xfrm>
            <a:off x="722376" y="25477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句意为：然而，中国家具的历史甚至比文字历史还要悠久，它可以追溯到7,000多年前的河姆渡文化。设空处用于指代前文出现过的名词，以避免重复。此处指代的是the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history，故用that。</a:t>
            </a:r>
            <a:endParaRPr lang="en-US" altLang="zh-CN" sz="2200" dirty="0"/>
          </a:p>
        </p:txBody>
      </p:sp>
      <p:sp>
        <p:nvSpPr>
          <p:cNvPr id="8" name="QB_6_BD.742_1#86b6453a4?vja=1&amp;pid=aaf54b4ec&amp;color=0,0,0&amp;vtp=1"/>
          <p:cNvSpPr/>
          <p:nvPr/>
        </p:nvSpPr>
        <p:spPr>
          <a:xfrm>
            <a:off x="722376" y="3354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9" name="QB_6_AN.743_1#86b6453a4.blank?vja=1&amp;pid=aaf54b4ec&amp;color=0,0,0&amp;vpa=318&amp;vtp=1"/>
          <p:cNvSpPr/>
          <p:nvPr/>
        </p:nvSpPr>
        <p:spPr>
          <a:xfrm>
            <a:off x="1011301" y="3316859"/>
            <a:ext cx="268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as</a:t>
            </a:r>
            <a:endParaRPr lang="en-US" altLang="zh-CN" sz="2000" dirty="0"/>
          </a:p>
        </p:txBody>
      </p:sp>
      <p:sp>
        <p:nvSpPr>
          <p:cNvPr id="10" name="QB_6_AS.744_1#86b6453a4?vja=1&amp;pid=aaf54b4ec&amp;color=0,0,0&amp;vtp=1"/>
          <p:cNvSpPr/>
          <p:nvPr/>
        </p:nvSpPr>
        <p:spPr>
          <a:xfrm>
            <a:off x="722376" y="37796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句意为：明清时期的家具大多为手工制作，以优质硬木为原料，如今这种硬木已十分稀少，且价格昂贵。use</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意为“将</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用作</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”，为固定搭配。故填as。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62.xml><?xml version="1.0" encoding="utf-8"?>
<p:sld xmlns:a="http://schemas.openxmlformats.org/drawingml/2006/main" xmlns:r="http://schemas.openxmlformats.org/officeDocument/2006/relationships" xmlns:p="http://schemas.openxmlformats.org/presentationml/2006/main">
  <p:cSld name="Slide 159&amp;si=159">
    <p:spTree>
      <p:nvGrpSpPr>
        <p:cNvPr id="1" name=""/>
        <p:cNvGrpSpPr/>
        <p:nvPr/>
      </p:nvGrpSpPr>
      <p:grpSpPr>
        <a:xfrm>
          <a:off x="0" y="0"/>
          <a:ext cx="0" cy="0"/>
          <a:chOff x="0" y="0"/>
          <a:chExt cx="0" cy="0"/>
        </a:xfrm>
      </p:grpSpPr>
      <p:sp>
        <p:nvSpPr>
          <p:cNvPr id="2" name="QB_6_BD.745_1#eec6e0b40?vja=1&amp;pid=aaf54b4ec&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3" name="QB_6_AN.746_1#eec6e0b40.blank?vja=1&amp;pid=aaf54b4ec&amp;color=0,0,0&amp;vpa=319&amp;vtp=1"/>
          <p:cNvSpPr/>
          <p:nvPr/>
        </p:nvSpPr>
        <p:spPr>
          <a:xfrm>
            <a:off x="1036701" y="858013"/>
            <a:ext cx="71297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differs</a:t>
            </a:r>
            <a:endParaRPr lang="en-US" altLang="zh-CN" sz="2000" dirty="0"/>
          </a:p>
        </p:txBody>
      </p:sp>
      <p:sp>
        <p:nvSpPr>
          <p:cNvPr id="4" name="QB_6_AS.747_1#eec6e0b40?vja=1&amp;pid=aaf54b4ec&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句意为：普通人常用的木材有松木、榆木、榉木等，但这些木材的质量差别很大。设空处在第二个分句中作谓语，句子陈述一般性事实，应用一般现在时；分句主语为the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quality，谓语动词应用第三人称单数形式。故填differs。</a:t>
            </a:r>
            <a:endParaRPr lang="en-US" altLang="zh-CN" sz="2200" dirty="0"/>
          </a:p>
        </p:txBody>
      </p:sp>
      <p:sp>
        <p:nvSpPr>
          <p:cNvPr id="5" name="QB_6_BD.748_1#5692fe3c7?vja=1&amp;pid=aaf54b4ec&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___________</a:t>
            </a:r>
            <a:endParaRPr lang="en-US" altLang="zh-CN" sz="2000" dirty="0"/>
          </a:p>
        </p:txBody>
      </p:sp>
      <p:sp>
        <p:nvSpPr>
          <p:cNvPr id="6" name="QB_6_AN.749_1#5692fe3c7.blank?vja=1&amp;pid=aaf54b4ec&amp;color=0,0,0&amp;vpa=320&amp;vtp=1"/>
          <p:cNvSpPr/>
          <p:nvPr/>
        </p:nvSpPr>
        <p:spPr>
          <a:xfrm>
            <a:off x="1062101" y="2453259"/>
            <a:ext cx="11826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completely</a:t>
            </a:r>
            <a:endParaRPr lang="en-US" altLang="zh-CN" sz="2000" dirty="0"/>
          </a:p>
        </p:txBody>
      </p:sp>
      <p:sp>
        <p:nvSpPr>
          <p:cNvPr id="7" name="QB_6_AS.750_1#5692fe3c7?vja=1&amp;pid=aaf54b4ec&amp;color=0,0,0&amp;vtp=1"/>
          <p:cNvSpPr/>
          <p:nvPr/>
        </p:nvSpPr>
        <p:spPr>
          <a:xfrm>
            <a:off x="722376" y="2928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句意为：现代机器不能完全取代手工。设空处在句中作状语，修饰动词replace，应用副词。故填completely。</a:t>
            </a:r>
            <a:endParaRPr lang="en-US" altLang="zh-CN" sz="2200" dirty="0"/>
          </a:p>
        </p:txBody>
      </p:sp>
      <p:sp>
        <p:nvSpPr>
          <p:cNvPr id="8" name="QB_6_BD.751_1#7220856c2?vja=1&amp;pid=aaf54b4ec&amp;color=0,0,0&amp;vtp=1"/>
          <p:cNvSpPr/>
          <p:nvPr/>
        </p:nvSpPr>
        <p:spPr>
          <a:xfrm>
            <a:off x="722376" y="3735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 </a:t>
            </a:r>
            <a:r>
              <a:rPr lang="en-US" altLang="zh-CN" sz="2000" i="0">
                <a:solidFill>
                  <a:srgbClr val="000000"/>
                </a:solidFill>
                <a:latin typeface="SimSun" pitchFamily="34" charset="0"/>
                <a:ea typeface="SimSun" pitchFamily="34" charset="-122"/>
                <a:cs typeface="SimSun" pitchFamily="34" charset="-120"/>
              </a:rPr>
              <a:t>______</a:t>
            </a:r>
            <a:endParaRPr lang="en-US" altLang="zh-CN" sz="2000" dirty="0"/>
          </a:p>
        </p:txBody>
      </p:sp>
      <p:sp>
        <p:nvSpPr>
          <p:cNvPr id="9" name="QB_6_AN.752_1#7220856c2.blank?vja=1&amp;pid=aaf54b4ec&amp;color=0,0,0&amp;vpa=321&amp;vtp=1"/>
          <p:cNvSpPr/>
          <p:nvPr/>
        </p:nvSpPr>
        <p:spPr>
          <a:xfrm>
            <a:off x="1036701" y="3685159"/>
            <a:ext cx="606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using</a:t>
            </a:r>
            <a:endParaRPr lang="en-US" altLang="zh-CN" sz="2000" dirty="0"/>
          </a:p>
        </p:txBody>
      </p:sp>
      <p:sp>
        <p:nvSpPr>
          <p:cNvPr id="10" name="QB_6_AS.753_1#7220856c2?vja=1&amp;pid=aaf54b4ec&amp;color=0,0,0&amp;vtp=1"/>
          <p:cNvSpPr/>
          <p:nvPr/>
        </p:nvSpPr>
        <p:spPr>
          <a:xfrm>
            <a:off x="722376" y="41606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句意为：在中国古代，只通过利用木材本身将木块组合在一起是所有木匠的基本技能。设空处作介词by的宾语，应用动名词。故填using。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63.xml><?xml version="1.0" encoding="utf-8"?>
<p:sld xmlns:a="http://schemas.openxmlformats.org/drawingml/2006/main" xmlns:r="http://schemas.openxmlformats.org/officeDocument/2006/relationships" xmlns:p="http://schemas.openxmlformats.org/presentationml/2006/main">
  <p:cSld name="Slide 160&amp;si=160">
    <p:spTree>
      <p:nvGrpSpPr>
        <p:cNvPr id="1" name=""/>
        <p:cNvGrpSpPr/>
        <p:nvPr/>
      </p:nvGrpSpPr>
      <p:grpSpPr>
        <a:xfrm>
          <a:off x="0" y="0"/>
          <a:ext cx="0" cy="0"/>
          <a:chOff x="0" y="0"/>
          <a:chExt cx="0" cy="0"/>
        </a:xfrm>
      </p:grpSpPr>
      <p:sp>
        <p:nvSpPr>
          <p:cNvPr id="2" name="QB_6_BD.754_1#8f37b493b?vja=1&amp;pid=aaf54b4ec&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7.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3" name="QB_6_AN.755_1#8f37b493b.blank?vja=1&amp;pid=aaf54b4ec&amp;color=0,0,0&amp;vpa=322&amp;vtp=1"/>
          <p:cNvSpPr/>
          <p:nvPr/>
        </p:nvSpPr>
        <p:spPr>
          <a:xfrm>
            <a:off x="1062101" y="858013"/>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where</a:t>
            </a:r>
            <a:endParaRPr lang="en-US" altLang="zh-CN" sz="2000" dirty="0"/>
          </a:p>
        </p:txBody>
      </p:sp>
      <p:sp>
        <p:nvSpPr>
          <p:cNvPr id="4" name="QB_6_AS.756_1#8f37b493b?vja=1&amp;pid=aaf54b4ec&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句意为：它最初是在7,000多年前祖先居住的河姆渡遗址的木结构中发现的。设空处引导定语从句，修饰表示地点的先行词the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Hemudu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Site。关系词在从句中作地点状语，故用关系副词where引导该从句。</a:t>
            </a:r>
            <a:endParaRPr lang="en-US" altLang="zh-CN" sz="2200" dirty="0"/>
          </a:p>
        </p:txBody>
      </p:sp>
      <p:sp>
        <p:nvSpPr>
          <p:cNvPr id="5" name="QB_6_BD.757_1#cb37cc7a3?vja=1&amp;pid=aaf54b4ec&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8.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6" name="QB_6_AN.758_1#cb37cc7a3.blank?vja=1&amp;pid=aaf54b4ec&amp;color=0,0,0&amp;vpa=323&amp;vtp=1"/>
          <p:cNvSpPr/>
          <p:nvPr/>
        </p:nvSpPr>
        <p:spPr>
          <a:xfrm>
            <a:off x="1024001" y="2453259"/>
            <a:ext cx="10128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creativity</a:t>
            </a:r>
            <a:endParaRPr lang="en-US" altLang="zh-CN" sz="2000" dirty="0"/>
          </a:p>
        </p:txBody>
      </p:sp>
      <p:sp>
        <p:nvSpPr>
          <p:cNvPr id="7" name="QB_6_AS.759_1#cb37cc7a3?vja=1&amp;pid=aaf54b4ec&amp;color=0,0,0&amp;vtp=1"/>
          <p:cNvSpPr/>
          <p:nvPr/>
        </p:nvSpPr>
        <p:spPr>
          <a:xfrm>
            <a:off x="722376" y="2928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句意为：这种结构是中国劳动人民的智慧，充分体现了人类的创造力和艺术技巧。设空处与artistry由并列连词and连接，共同作动词represents的宾语，故应用名词。故填creativity。</a:t>
            </a:r>
            <a:endParaRPr lang="en-US" altLang="zh-CN" sz="2200" dirty="0"/>
          </a:p>
        </p:txBody>
      </p:sp>
      <p:sp>
        <p:nvSpPr>
          <p:cNvPr id="8" name="QB_6_BD.760_1#a1069c73f?vja=1&amp;pid=aaf54b4ec&amp;color=0,0,0&amp;vtp=1"/>
          <p:cNvSpPr/>
          <p:nvPr/>
        </p:nvSpPr>
        <p:spPr>
          <a:xfrm>
            <a:off x="722376" y="3735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9. </a:t>
            </a:r>
            <a:r>
              <a:rPr lang="en-US" altLang="zh-CN" sz="2000" i="0">
                <a:solidFill>
                  <a:srgbClr val="000000"/>
                </a:solidFill>
                <a:latin typeface="SimSun" pitchFamily="34" charset="0"/>
                <a:ea typeface="SimSun" pitchFamily="34" charset="-122"/>
                <a:cs typeface="SimSun" pitchFamily="34" charset="-120"/>
              </a:rPr>
              <a:t>____________</a:t>
            </a:r>
            <a:endParaRPr lang="en-US" altLang="zh-CN" sz="2000" dirty="0"/>
          </a:p>
        </p:txBody>
      </p:sp>
      <p:sp>
        <p:nvSpPr>
          <p:cNvPr id="9" name="QB_6_AN.761_1#a1069c73f.blank?vja=1&amp;pid=aaf54b4ec&amp;color=0,0,0&amp;vpa=324&amp;vtp=1"/>
          <p:cNvSpPr/>
          <p:nvPr/>
        </p:nvSpPr>
        <p:spPr>
          <a:xfrm>
            <a:off x="1049401" y="3685159"/>
            <a:ext cx="13382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philosophies</a:t>
            </a:r>
            <a:endParaRPr lang="en-US" altLang="zh-CN" sz="2000" dirty="0"/>
          </a:p>
        </p:txBody>
      </p:sp>
      <p:sp>
        <p:nvSpPr>
          <p:cNvPr id="10" name="QB_6_AS.762_1#a1069c73f?vja=1&amp;pid=aaf54b4ec&amp;color=0,0,0&amp;vtp=1"/>
          <p:cNvSpPr/>
          <p:nvPr/>
        </p:nvSpPr>
        <p:spPr>
          <a:xfrm>
            <a:off x="722376" y="41606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句意为：中国古代哲学思想体系已经体现在中国传统家具中。设空处在句中作主语，根据其后的谓语have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expressed可知，主语为复数概念。philosophy在此意为“哲学体系”，是可数名词，故用其复数形式philosophies。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64.xml><?xml version="1.0" encoding="utf-8"?>
<p:sld xmlns:a="http://schemas.openxmlformats.org/drawingml/2006/main" xmlns:r="http://schemas.openxmlformats.org/officeDocument/2006/relationships" xmlns:p="http://schemas.openxmlformats.org/presentationml/2006/main">
  <p:cSld name="Slide 161&amp;si=161">
    <p:spTree>
      <p:nvGrpSpPr>
        <p:cNvPr id="1" name=""/>
        <p:cNvGrpSpPr/>
        <p:nvPr/>
      </p:nvGrpSpPr>
      <p:grpSpPr>
        <a:xfrm>
          <a:off x="0" y="0"/>
          <a:ext cx="0" cy="0"/>
          <a:chOff x="0" y="0"/>
          <a:chExt cx="0" cy="0"/>
        </a:xfrm>
      </p:grpSpPr>
      <p:sp>
        <p:nvSpPr>
          <p:cNvPr id="2" name="QB_6_BD.763_1#9138d3452?vja=1&amp;pid=aaf54b4ec&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10. </a:t>
            </a:r>
            <a:r>
              <a:rPr lang="en-US" altLang="zh-CN" sz="2000" i="0">
                <a:solidFill>
                  <a:srgbClr val="000000"/>
                </a:solidFill>
                <a:latin typeface="SimSun" pitchFamily="34" charset="0"/>
                <a:ea typeface="SimSun" pitchFamily="34" charset="-122"/>
                <a:cs typeface="SimSun" pitchFamily="34" charset="-120"/>
              </a:rPr>
              <a:t>___________</a:t>
            </a:r>
            <a:endParaRPr lang="en-US" altLang="zh-CN" sz="2000" dirty="0"/>
          </a:p>
        </p:txBody>
      </p:sp>
      <p:sp>
        <p:nvSpPr>
          <p:cNvPr id="3" name="QB_6_AN.764_1#9138d3452.blank?vja=1&amp;pid=aaf54b4ec&amp;color=0,0,0&amp;vpa=325&amp;vtp=1"/>
          <p:cNvSpPr/>
          <p:nvPr/>
        </p:nvSpPr>
        <p:spPr>
          <a:xfrm>
            <a:off x="1163700" y="858013"/>
            <a:ext cx="1223709"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achieve</a:t>
            </a:r>
            <a:endParaRPr lang="en-US" altLang="zh-CN" sz="2000" dirty="0"/>
          </a:p>
        </p:txBody>
      </p:sp>
      <p:sp>
        <p:nvSpPr>
          <p:cNvPr id="4" name="QB_6_AS.765_1#9138d3452?vja=1&amp;pid=aaf54b4ec&amp;color=0,0,0&amp;vtp=1"/>
          <p:cNvSpPr/>
          <p:nvPr/>
        </p:nvSpPr>
        <p:spPr>
          <a:xfrm>
            <a:off x="722376" y="13158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句意为：为了实现那一理念，熟练的木匠适当地搭配了家具的曲线和直线。设空处为非谓语动词，在句中作目的状语，应用不定式。故填To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achieve。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65.xml><?xml version="1.0" encoding="utf-8"?>
<p:sld xmlns:a="http://schemas.openxmlformats.org/drawingml/2006/main" xmlns:r="http://schemas.openxmlformats.org/officeDocument/2006/relationships" xmlns:p="http://schemas.openxmlformats.org/presentationml/2006/main">
  <p:cSld name="Slide 163&amp;si=163">
    <p:spTree>
      <p:nvGrpSpPr>
        <p:cNvPr id="1" name=""/>
        <p:cNvGrpSpPr/>
        <p:nvPr/>
      </p:nvGrpSpPr>
      <p:grpSpPr>
        <a:xfrm>
          <a:off x="0" y="0"/>
          <a:ext cx="0" cy="0"/>
          <a:chOff x="0" y="0"/>
          <a:chExt cx="0" cy="0"/>
        </a:xfrm>
      </p:grpSpPr>
      <p:sp>
        <p:nvSpPr>
          <p:cNvPr id="2" name="QO_5_BD.766_1#03121d208?vja=1&amp;pid=aaa3910bf&amp;color=0,0,0&amp;vtp=1&amp;bt=1"/>
          <p:cNvSpPr/>
          <p:nvPr/>
        </p:nvSpPr>
        <p:spPr>
          <a:xfrm>
            <a:off x="722376" y="900000"/>
            <a:ext cx="10753344" cy="4572000"/>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[江西南昌二中2025高二月考]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阅读下面材料，根据其内容和所给段落开头语续写两段，使之构成一篇完整的短文。</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teacher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primary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particular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guiding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process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landscape.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Akila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yawned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（打哈欠）,</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clearly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uninterested—drawing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gathered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laughing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unusual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sporting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（得意地穿戴）</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sunglasses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topped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cones.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instructed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firmly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unease,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lesson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continued,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doubt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creativity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overshadowed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pressure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scanned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observing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faces—some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absorbed,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uncertain.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Akila’s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disinterest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Tina’s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imaginative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ridicule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praise.</a:t>
            </a:r>
            <a:endParaRPr lang="en-US" altLang="zh-CN" sz="2000" dirty="0"/>
          </a:p>
          <a:p>
            <a:pPr algn="just">
              <a:lnSpc>
                <a:spcPct val="125000"/>
              </a:lnSpc>
            </a:pPr>
            <a:endParaRPr lang="en-US" altLang="zh-CN" sz="2000" dirty="0">
              <a:latin typeface="SimSun" panose="02010600030101010101" pitchFamily="2" charset="-122"/>
            </a:endParaRPr>
          </a:p>
        </p:txBody>
      </p:sp>
    </p:spTree>
  </p:cSld>
  <p:clrMapOvr>
    <a:masterClrMapping/>
  </p:clrMapOvr>
  <p:transition>
    <p:fade/>
  </p:transition>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766_1#03121d208?vja=1&amp;pid=aaa3910bf&amp;color=0,0,0&amp;vtp=1&amp;bt=1">
            <a:extLst>
              <a:ext uri="{FF2B5EF4-FFF2-40B4-BE49-F238E27FC236}">
                <a16:creationId xmlns:a16="http://schemas.microsoft.com/office/drawing/2014/main" id="{519A8A64-C3D7-2955-42D8-3E41EF6EBE7A}"/>
              </a:ext>
            </a:extLst>
          </p:cNvPr>
          <p:cNvSpPr/>
          <p:nvPr/>
        </p:nvSpPr>
        <p:spPr>
          <a:xfrm>
            <a:off x="722376" y="900000"/>
            <a:ext cx="10753344" cy="4572000"/>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After</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softening,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sunglasses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gently.</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Tina’s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eyes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sparkled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rebellion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（叛逆）.She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sunglasses.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else?”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racing.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Tina’s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drawings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curious—they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window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imagination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delightful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chaos.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enforcing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rigid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style,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killing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creativity?</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next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walked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classroom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renewed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purpose.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large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paper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announced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project: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collective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（集体的）artwork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titled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Dream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colours,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shapes,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patterns.</a:t>
            </a:r>
            <a:endParaRPr lang="en-US" altLang="zh-CN" sz="2000" dirty="0"/>
          </a:p>
          <a:p>
            <a:pPr algn="just">
              <a:lnSpc>
                <a:spcPct val="125000"/>
              </a:lnSpc>
            </a:pPr>
            <a:endParaRPr lang="en-US" altLang="zh-CN" sz="2000" dirty="0">
              <a:latin typeface="SimSun" panose="02010600030101010101" pitchFamily="2" charset="-122"/>
            </a:endParaRPr>
          </a:p>
        </p:txBody>
      </p:sp>
    </p:spTree>
    <p:extLst>
      <p:ext uri="{BB962C8B-B14F-4D97-AF65-F5344CB8AC3E}">
        <p14:creationId xmlns:p14="http://schemas.microsoft.com/office/powerpoint/2010/main" val="2236515422"/>
      </p:ext>
    </p:extLst>
  </p:cSld>
  <p:clrMapOvr>
    <a:masterClrMapping/>
  </p:clrMapOvr>
  <p:transition>
    <p:fade/>
  </p:transition>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766_1#03121d208?vja=1&amp;pid=aaa3910bf&amp;color=0,0,0&amp;vtp=1&amp;bt=1">
            <a:extLst>
              <a:ext uri="{FF2B5EF4-FFF2-40B4-BE49-F238E27FC236}">
                <a16:creationId xmlns:a16="http://schemas.microsoft.com/office/drawing/2014/main" id="{28DD6F87-16A6-DCB6-5381-75AC86E3F216}"/>
              </a:ext>
            </a:extLst>
          </p:cNvPr>
          <p:cNvSpPr/>
          <p:nvPr/>
        </p:nvSpPr>
        <p:spPr>
          <a:xfrm>
            <a:off x="722376" y="900000"/>
            <a:ext cx="10753344" cy="1485202"/>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hesitated,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unsure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freedom.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Akila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sceptical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seemed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pointless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exercise.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creativity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restricted,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eagerly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grabbed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crayons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began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abandon.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Michael</a:t>
            </a:r>
            <a:r>
              <a:rPr lang="en-US" altLang="zh-CN" sz="2000" b="0" i="0" dirty="0">
                <a:solidFill>
                  <a:srgbClr val="000000"/>
                </a:solidFill>
                <a:latin typeface="SimSun" panose="02010600030101010101" pitchFamily="2" charset="-122"/>
                <a:ea typeface="微软雅黑" pitchFamily="34" charset="-122"/>
                <a:cs typeface="Times New Roman" pitchFamily="34" charset="-120"/>
              </a:rPr>
              <a:t>…</a:t>
            </a:r>
            <a:endParaRPr lang="en-US" altLang="zh-CN" sz="2000" dirty="0">
              <a:latin typeface="SimSun" panose="02010600030101010101" pitchFamily="2" charset="-122"/>
            </a:endParaRPr>
          </a:p>
        </p:txBody>
      </p:sp>
    </p:spTree>
    <p:extLst>
      <p:ext uri="{BB962C8B-B14F-4D97-AF65-F5344CB8AC3E}">
        <p14:creationId xmlns:p14="http://schemas.microsoft.com/office/powerpoint/2010/main" val="1521998219"/>
      </p:ext>
    </p:extLst>
  </p:cSld>
  <p:clrMapOvr>
    <a:masterClrMapping/>
  </p:clrMapOvr>
  <p:transition>
    <p:fade/>
  </p:transition>
</p:sld>
</file>

<file path=ppt/slides/slide168.xml><?xml version="1.0" encoding="utf-8"?>
<p:sld xmlns:a="http://schemas.openxmlformats.org/drawingml/2006/main" xmlns:r="http://schemas.openxmlformats.org/officeDocument/2006/relationships" xmlns:p="http://schemas.openxmlformats.org/presentationml/2006/main">
  <p:cSld name="Slide 164&amp;si=164">
    <p:spTree>
      <p:nvGrpSpPr>
        <p:cNvPr id="1" name=""/>
        <p:cNvGrpSpPr/>
        <p:nvPr/>
      </p:nvGrpSpPr>
      <p:grpSpPr>
        <a:xfrm>
          <a:off x="0" y="0"/>
          <a:ext cx="0" cy="0"/>
          <a:chOff x="0" y="0"/>
          <a:chExt cx="0" cy="0"/>
        </a:xfrm>
      </p:grpSpPr>
      <p:sp>
        <p:nvSpPr>
          <p:cNvPr id="2" name="QO_5_BD.766_2#03121d208?vja=0&amp;pid=aaa3910bf&amp;color=0,0,0&amp;mp=1&amp;vtp=1&amp;bt=1"/>
          <p:cNvSpPr/>
          <p:nvPr/>
        </p:nvSpPr>
        <p:spPr>
          <a:xfrm>
            <a:off x="722376" y="896112"/>
            <a:ext cx="10753344" cy="2256155"/>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注意：续写词数应为150个左右。</a:t>
            </a:r>
            <a:endParaRPr lang="en-US" altLang="zh-CN" sz="2000" dirty="0"/>
          </a:p>
          <a:p>
            <a:pPr latinLnBrk="1">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observed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curiosity._______________________________________________________________</a:t>
            </a:r>
            <a:r>
              <a:rPr lang="en-US" altLang="zh-CN" sz="2000" dirty="0">
                <a:solidFill>
                  <a:srgbClr val="000000"/>
                </a:solidFill>
                <a:latin typeface="Times New Roman" pitchFamily="34" charset="0"/>
                <a:ea typeface="微软雅黑" pitchFamily="34" charset="-122"/>
                <a:cs typeface="Times New Roman" pitchFamily="34" charset="-120"/>
              </a:rPr>
              <a:t>________________________________</a:t>
            </a:r>
            <a:r>
              <a:rPr lang="en-US" altLang="zh-CN" sz="2000" b="0" i="0" dirty="0">
                <a:solidFill>
                  <a:srgbClr val="000000"/>
                </a:solidFill>
                <a:latin typeface="Times New Roman" pitchFamily="34" charset="0"/>
                <a:ea typeface="微软雅黑" pitchFamily="34" charset="-122"/>
                <a:cs typeface="Times New Roman" pitchFamily="34" charset="-120"/>
              </a:rPr>
              <a:t>__________</a:t>
            </a:r>
            <a:endParaRPr lang="en-US" altLang="zh-CN" sz="2000" dirty="0"/>
          </a:p>
          <a:p>
            <a:pPr latinLnBrk="1">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surveyed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creation.___________________________________________________________________________</a:t>
            </a:r>
            <a:r>
              <a:rPr lang="en-US" altLang="zh-CN" sz="2000" dirty="0">
                <a:solidFill>
                  <a:srgbClr val="000000"/>
                </a:solidFill>
                <a:latin typeface="Times New Roman" pitchFamily="34" charset="0"/>
                <a:ea typeface="微软雅黑" pitchFamily="34" charset="-122"/>
                <a:cs typeface="Times New Roman" pitchFamily="34" charset="-120"/>
              </a:rPr>
              <a:t>________________________________</a:t>
            </a:r>
            <a:r>
              <a:rPr lang="en-US" altLang="zh-CN" sz="2000" b="0" i="0" dirty="0">
                <a:solidFill>
                  <a:srgbClr val="000000"/>
                </a:solidFill>
                <a:latin typeface="Times New Roman" pitchFamily="34" charset="0"/>
                <a:ea typeface="微软雅黑" pitchFamily="34" charset="-122"/>
                <a:cs typeface="Times New Roman" pitchFamily="34" charset="-120"/>
              </a:rPr>
              <a:t>____________</a:t>
            </a:r>
            <a:endParaRPr lang="en-US" altLang="zh-CN" sz="2000" dirty="0"/>
          </a:p>
        </p:txBody>
      </p:sp>
    </p:spTree>
  </p:cSld>
  <p:clrMapOvr>
    <a:masterClrMapping/>
  </p:clrMapOvr>
  <p:transition>
    <p:fade/>
  </p:transition>
</p:sld>
</file>

<file path=ppt/slides/slide169.xml><?xml version="1.0" encoding="utf-8"?>
<p:sld xmlns:a="http://schemas.openxmlformats.org/drawingml/2006/main" xmlns:r="http://schemas.openxmlformats.org/officeDocument/2006/relationships" xmlns:p="http://schemas.openxmlformats.org/presentationml/2006/main">
  <p:cSld name="Slide 166&amp;si=166">
    <p:spTree>
      <p:nvGrpSpPr>
        <p:cNvPr id="1" name=""/>
        <p:cNvGrpSpPr/>
        <p:nvPr/>
      </p:nvGrpSpPr>
      <p:grpSpPr>
        <a:xfrm>
          <a:off x="0" y="0"/>
          <a:ext cx="0" cy="0"/>
          <a:chOff x="0" y="0"/>
          <a:chExt cx="0" cy="0"/>
        </a:xfrm>
      </p:grpSpPr>
      <p:sp>
        <p:nvSpPr>
          <p:cNvPr id="2" name="QO_5_AS.768_1#03121d208?vja=1&amp;pid=aaa3910bf&amp;color=0,0,0&amp;vtp=1&amp;bt=1"/>
          <p:cNvSpPr/>
          <p:nvPr/>
        </p:nvSpPr>
        <p:spPr>
          <a:xfrm>
            <a:off x="722376" y="900000"/>
            <a:ext cx="10753344" cy="732155"/>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【写作提示】</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1.材料导读</a:t>
            </a:r>
            <a:endParaRPr lang="en-US" altLang="zh-CN" sz="2000" dirty="0"/>
          </a:p>
        </p:txBody>
      </p:sp>
      <p:graphicFrame>
        <p:nvGraphicFramePr>
          <p:cNvPr id="167" name="QO_5_AS.768_2#03121d208?colgroup=4,36&amp;vja=1&amp;pid=aaa3910bf&amp;color=0,0,0&amp;vtp=1"/>
          <p:cNvGraphicFramePr>
            <a:graphicFrameLocks noGrp="1"/>
          </p:cNvGraphicFramePr>
          <p:nvPr>
            <p:extLst>
              <p:ext uri="{D42A27DB-BD31-4B8C-83A1-F6EECF244321}">
                <p14:modId xmlns:p14="http://schemas.microsoft.com/office/powerpoint/2010/main" val="950337591"/>
              </p:ext>
            </p:extLst>
          </p:nvPr>
        </p:nvGraphicFramePr>
        <p:xfrm>
          <a:off x="722376" y="1765124"/>
          <a:ext cx="10725912" cy="2858770"/>
        </p:xfrm>
        <a:graphic>
          <a:graphicData uri="http://schemas.openxmlformats.org/drawingml/2006/table">
            <a:tbl>
              <a:tblPr/>
              <a:tblGrid>
                <a:gridCol w="1271016">
                  <a:extLst>
                    <a:ext uri="{9D8B030D-6E8A-4147-A177-3AD203B41FA5}">
                      <a16:colId xmlns:a16="http://schemas.microsoft.com/office/drawing/2014/main" val="20000"/>
                    </a:ext>
                  </a:extLst>
                </a:gridCol>
                <a:gridCol w="9454896">
                  <a:extLst>
                    <a:ext uri="{9D8B030D-6E8A-4147-A177-3AD203B41FA5}">
                      <a16:colId xmlns:a16="http://schemas.microsoft.com/office/drawing/2014/main" val="20001"/>
                    </a:ext>
                  </a:extLst>
                </a:gridCol>
              </a:tblGrid>
              <a:tr h="1615059">
                <a:tc>
                  <a:txBody>
                    <a:bodyPr/>
                    <a:lstStyle/>
                    <a:p>
                      <a:pPr algn="ctr" hangingPunct="0">
                        <a:lnSpc>
                          <a:spcPct val="130000"/>
                        </a:lnSpc>
                      </a:pPr>
                      <a:r>
                        <a:rPr lang="en-US" altLang="zh-CN" sz="2000" b="1" i="0">
                          <a:solidFill>
                            <a:srgbClr val="385723"/>
                          </a:solidFill>
                          <a:latin typeface="Times New Roman" pitchFamily="34" charset="0"/>
                          <a:ea typeface="微软雅黑" pitchFamily="34" charset="-122"/>
                          <a:cs typeface="Times New Roman" pitchFamily="34" charset="-120"/>
                        </a:rPr>
                        <a:t>材料大意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美术老师玛丽在一次教学中反思自己刻板的教学方式是否扼杀了学生的创造力，尤其是在看到学生蒂娜天马行空的画作被嘲笑，而另一位学生阿基拉则对画画毫无兴趣之后。为了改变现状，她发起了一个名为“我们的梦想世界”的艺术项目，鼓励学生们自由创作。在短暂的犹豫后，学生们接连加入了创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ctr" hangingPunct="0">
                        <a:lnSpc>
                          <a:spcPct val="130000"/>
                        </a:lnSpc>
                      </a:pPr>
                      <a:r>
                        <a:rPr lang="en-US" altLang="zh-CN" sz="2000" b="1" i="0">
                          <a:solidFill>
                            <a:srgbClr val="385723"/>
                          </a:solidFill>
                          <a:latin typeface="Times New Roman" pitchFamily="34" charset="0"/>
                          <a:ea typeface="微软雅黑" pitchFamily="34" charset="-122"/>
                          <a:cs typeface="Times New Roman" pitchFamily="34" charset="-120"/>
                        </a:rPr>
                        <a:t>主要角色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玛丽（美术老师）、蒂娜、阿基拉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17372">
                <a:tc>
                  <a:txBody>
                    <a:bodyPr/>
                    <a:lstStyle/>
                    <a:p>
                      <a:pPr algn="ctr" hangingPunct="0">
                        <a:lnSpc>
                          <a:spcPct val="130000"/>
                        </a:lnSpc>
                      </a:pPr>
                      <a:r>
                        <a:rPr lang="en-US" altLang="zh-CN" sz="2000" b="1" i="0">
                          <a:solidFill>
                            <a:srgbClr val="385723"/>
                          </a:solidFill>
                          <a:latin typeface="Times New Roman" pitchFamily="34" charset="0"/>
                          <a:ea typeface="微软雅黑" pitchFamily="34" charset="-122"/>
                          <a:cs typeface="Times New Roman" pitchFamily="34" charset="-120"/>
                        </a:rPr>
                        <a:t>需要解决的问题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玛丽应该推行统一的绘画标准，还是解放并培养学生的想象力和创造力？</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67"/>
                                        </p:tgtEl>
                                        <p:attrNameLst>
                                          <p:attrName>style.visibility</p:attrName>
                                        </p:attrNameLst>
                                      </p:cBhvr>
                                      <p:to>
                                        <p:strVal val="visible"/>
                                      </p:to>
                                    </p:set>
                                    <p:animEffect transition="in" filter="fade">
                                      <p:cBhvr>
                                        <p:cTn id="16" dur="500"/>
                                        <p:tgtEl>
                                          <p:spTgt spid="1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B_7_BD.123_1#faae96500?vja=1&amp;pid=b060b553d&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____________</a:t>
            </a:r>
            <a:endParaRPr lang="en-US" altLang="zh-CN" sz="2000" dirty="0"/>
          </a:p>
        </p:txBody>
      </p:sp>
      <p:sp>
        <p:nvSpPr>
          <p:cNvPr id="3" name="QB_7_AN.124_1#faae96500.blank?vja=1&amp;pid=b060b553d&amp;color=0,0,0&amp;vpa=68&amp;vtp=1"/>
          <p:cNvSpPr/>
          <p:nvPr/>
        </p:nvSpPr>
        <p:spPr>
          <a:xfrm>
            <a:off x="1036701" y="858013"/>
            <a:ext cx="1352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unbelievable</a:t>
            </a:r>
            <a:endParaRPr lang="en-US" altLang="zh-CN" sz="2000" dirty="0"/>
          </a:p>
        </p:txBody>
      </p:sp>
      <p:sp>
        <p:nvSpPr>
          <p:cNvPr id="4" name="QB_7_AS.125_1#faae96500?vja=1&amp;pid=b060b553d&amp;color=0,0,0&amp;vtp=1"/>
          <p:cNvSpPr/>
          <p:nvPr/>
        </p:nvSpPr>
        <p:spPr>
          <a:xfrm>
            <a:off x="722376" y="12743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设空处为形容词作定语，修饰后面的名词amount，意为“难以置信的”。故填unbelievable。</a:t>
            </a:r>
            <a:endParaRPr lang="en-US" altLang="zh-CN" sz="2200" dirty="0"/>
          </a:p>
        </p:txBody>
      </p:sp>
      <p:sp>
        <p:nvSpPr>
          <p:cNvPr id="5" name="QB_7_BD.126_1#bdd1d7820?vja=1&amp;pid=b060b553d&amp;color=0,0,0&amp;vtp=1"/>
          <p:cNvSpPr/>
          <p:nvPr/>
        </p:nvSpPr>
        <p:spPr>
          <a:xfrm>
            <a:off x="722376" y="16637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 </a:t>
            </a:r>
            <a:r>
              <a:rPr lang="en-US" altLang="zh-CN" sz="2000" i="0">
                <a:solidFill>
                  <a:srgbClr val="000000"/>
                </a:solidFill>
                <a:latin typeface="SimSun" pitchFamily="34" charset="0"/>
                <a:ea typeface="SimSun" pitchFamily="34" charset="-122"/>
                <a:cs typeface="SimSun" pitchFamily="34" charset="-120"/>
              </a:rPr>
              <a:t>___________</a:t>
            </a:r>
            <a:endParaRPr lang="en-US" altLang="zh-CN" sz="2000" dirty="0"/>
          </a:p>
        </p:txBody>
      </p:sp>
      <p:sp>
        <p:nvSpPr>
          <p:cNvPr id="6" name="QB_7_AN.127_1#bdd1d7820.blank?vja=1&amp;pid=b060b553d&amp;color=0,0,0&amp;vpa=69&amp;vtp=1"/>
          <p:cNvSpPr/>
          <p:nvPr/>
        </p:nvSpPr>
        <p:spPr>
          <a:xfrm>
            <a:off x="1011301" y="1612900"/>
            <a:ext cx="12811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accidentally</a:t>
            </a:r>
            <a:endParaRPr lang="en-US" altLang="zh-CN" sz="2000" dirty="0"/>
          </a:p>
        </p:txBody>
      </p:sp>
      <p:sp>
        <p:nvSpPr>
          <p:cNvPr id="7" name="QB_7_AS.128_1#bdd1d7820?vja=1&amp;pid=b060b553d&amp;color=0,0,0&amp;vtp=1"/>
          <p:cNvSpPr/>
          <p:nvPr/>
        </p:nvSpPr>
        <p:spPr>
          <a:xfrm>
            <a:off x="722376" y="20490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设空处为副词作状语，修饰动词achieved。故填accidentally。</a:t>
            </a:r>
            <a:endParaRPr lang="en-US" altLang="zh-CN" sz="2200" dirty="0"/>
          </a:p>
        </p:txBody>
      </p:sp>
      <p:sp>
        <p:nvSpPr>
          <p:cNvPr id="8" name="QB_7_BD.129_1#7b33f187c?vja=1&amp;pid=b060b553d&amp;color=0,0,0&amp;vtp=1"/>
          <p:cNvSpPr/>
          <p:nvPr/>
        </p:nvSpPr>
        <p:spPr>
          <a:xfrm>
            <a:off x="722376" y="24384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7. </a:t>
            </a:r>
            <a:r>
              <a:rPr lang="en-US" altLang="zh-CN" sz="2000" i="0">
                <a:solidFill>
                  <a:srgbClr val="000000"/>
                </a:solidFill>
                <a:latin typeface="SimSun" pitchFamily="34" charset="0"/>
                <a:ea typeface="SimSun" pitchFamily="34" charset="-122"/>
                <a:cs typeface="SimSun" pitchFamily="34" charset="-120"/>
              </a:rPr>
              <a:t>_____________</a:t>
            </a:r>
            <a:endParaRPr lang="en-US" altLang="zh-CN" sz="2000" dirty="0"/>
          </a:p>
        </p:txBody>
      </p:sp>
      <p:sp>
        <p:nvSpPr>
          <p:cNvPr id="9" name="QB_7_AN.130_1#7b33f187c.blank?vja=1&amp;pid=b060b553d&amp;color=0,0,0&amp;vpa=70&amp;vtp=1"/>
          <p:cNvSpPr/>
          <p:nvPr/>
        </p:nvSpPr>
        <p:spPr>
          <a:xfrm>
            <a:off x="1011301" y="2387600"/>
            <a:ext cx="153670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destroyed</a:t>
            </a:r>
            <a:endParaRPr lang="en-US" altLang="zh-CN" sz="2000" dirty="0"/>
          </a:p>
        </p:txBody>
      </p:sp>
      <p:sp>
        <p:nvSpPr>
          <p:cNvPr id="10" name="QB_7_AS.131_1#7b33f187c?vja=1&amp;pid=b060b553d&amp;color=0,0,0&amp;vtp=1"/>
          <p:cNvSpPr/>
          <p:nvPr/>
        </p:nvSpPr>
        <p:spPr>
          <a:xfrm>
            <a:off x="722376" y="28652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found后为that引导的宾语从句，设空处在从句中作谓语，结合语境可知，destroy的动作发生在found的动作之前，表示“过去的过去”，应用过去完成时。故填had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destroyed。</a:t>
            </a:r>
            <a:endParaRPr lang="en-US" altLang="zh-CN" sz="2200" dirty="0"/>
          </a:p>
        </p:txBody>
      </p:sp>
      <p:sp>
        <p:nvSpPr>
          <p:cNvPr id="11" name="QB_7_BD.132_1#bc664f62d?vja=1&amp;pid=b060b553d&amp;color=0,0,0&amp;vtp=1"/>
          <p:cNvSpPr/>
          <p:nvPr/>
        </p:nvSpPr>
        <p:spPr>
          <a:xfrm>
            <a:off x="722376" y="36597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8. </a:t>
            </a:r>
            <a:r>
              <a:rPr lang="en-US" altLang="zh-CN" sz="2000" i="0">
                <a:solidFill>
                  <a:srgbClr val="000000"/>
                </a:solidFill>
                <a:latin typeface="SimSun" pitchFamily="34" charset="0"/>
                <a:ea typeface="SimSun" pitchFamily="34" charset="-122"/>
                <a:cs typeface="SimSun" pitchFamily="34" charset="-120"/>
              </a:rPr>
              <a:t>____</a:t>
            </a:r>
            <a:endParaRPr lang="en-US" altLang="zh-CN" sz="2000" dirty="0"/>
          </a:p>
        </p:txBody>
      </p:sp>
      <p:sp>
        <p:nvSpPr>
          <p:cNvPr id="12" name="QB_7_AN.133_1#bc664f62d.blank?vja=1&amp;pid=b060b553d&amp;color=0,0,0&amp;vpa=71&amp;vtp=1"/>
          <p:cNvSpPr/>
          <p:nvPr/>
        </p:nvSpPr>
        <p:spPr>
          <a:xfrm>
            <a:off x="1036701" y="3621659"/>
            <a:ext cx="3397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As</a:t>
            </a:r>
            <a:endParaRPr lang="en-US" altLang="zh-CN" sz="2000" dirty="0"/>
          </a:p>
        </p:txBody>
      </p:sp>
      <p:sp>
        <p:nvSpPr>
          <p:cNvPr id="13" name="QB_7_AS.134_1#bc664f62d?vja=1&amp;pid=b060b553d&amp;color=0,0,0&amp;vtp=1"/>
          <p:cNvSpPr/>
          <p:nvPr/>
        </p:nvSpPr>
        <p:spPr>
          <a:xfrm>
            <a:off x="722376" y="40844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句意为：作为青霉素的天然形态，这个霉菌后来被大量培养，在二战中挽救了数百万人的生命。设空处须用介词as，意为“作为”，符合语境。故填As。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170.xml><?xml version="1.0" encoding="utf-8"?>
<p:sld xmlns:a="http://schemas.openxmlformats.org/drawingml/2006/main" xmlns:r="http://schemas.openxmlformats.org/officeDocument/2006/relationships" xmlns:p="http://schemas.openxmlformats.org/presentationml/2006/main">
  <p:cSld name="Slide 167&amp;si=167">
    <p:spTree>
      <p:nvGrpSpPr>
        <p:cNvPr id="1" name=""/>
        <p:cNvGrpSpPr/>
        <p:nvPr/>
      </p:nvGrpSpPr>
      <p:grpSpPr>
        <a:xfrm>
          <a:off x="0" y="0"/>
          <a:ext cx="0" cy="0"/>
          <a:chOff x="0" y="0"/>
          <a:chExt cx="0" cy="0"/>
        </a:xfrm>
      </p:grpSpPr>
      <p:sp>
        <p:nvSpPr>
          <p:cNvPr id="2" name="QO_5_AS.768_3#03121d208?vja=1&amp;pid=aaa3910bf&amp;color=0,0,0&amp;mp=1&amp;vtp=1&amp;bt=1"/>
          <p:cNvSpPr/>
          <p:nvPr/>
        </p:nvSpPr>
        <p:spPr>
          <a:xfrm>
            <a:off x="722376" y="900000"/>
            <a:ext cx="10753344" cy="351155"/>
          </a:xfrm>
          <a:prstGeom prst="rect">
            <a:avLst/>
          </a:prstGeom>
          <a:noFill/>
          <a:ln/>
        </p:spPr>
        <p:txBody>
          <a:bodyPr wrap="square" lIns="0" tIns="0" rIns="0" bIns="0" rtlCol="0" anchor="t"/>
          <a:lstStyle/>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2.续写分析</a:t>
            </a:r>
            <a:endParaRPr lang="en-US" altLang="zh-CN" sz="2000" dirty="0"/>
          </a:p>
        </p:txBody>
      </p:sp>
      <p:graphicFrame>
        <p:nvGraphicFramePr>
          <p:cNvPr id="168" name="QO_5_AS.768_4#03121d208?colgroup=8,32&amp;vja=1&amp;pid=aaa3910bf&amp;color=0,0,0&amp;mp=1&amp;vtp=1"/>
          <p:cNvGraphicFramePr>
            <a:graphicFrameLocks noGrp="1"/>
          </p:cNvGraphicFramePr>
          <p:nvPr>
            <p:extLst>
              <p:ext uri="{D42A27DB-BD31-4B8C-83A1-F6EECF244321}">
                <p14:modId xmlns:p14="http://schemas.microsoft.com/office/powerpoint/2010/main" val="585351543"/>
              </p:ext>
            </p:extLst>
          </p:nvPr>
        </p:nvGraphicFramePr>
        <p:xfrm>
          <a:off x="722376" y="1384124"/>
          <a:ext cx="10725912" cy="4022598"/>
        </p:xfrm>
        <a:graphic>
          <a:graphicData uri="http://schemas.openxmlformats.org/drawingml/2006/table">
            <a:tbl>
              <a:tblPr/>
              <a:tblGrid>
                <a:gridCol w="2304288">
                  <a:extLst>
                    <a:ext uri="{9D8B030D-6E8A-4147-A177-3AD203B41FA5}">
                      <a16:colId xmlns:a16="http://schemas.microsoft.com/office/drawing/2014/main" val="20000"/>
                    </a:ext>
                  </a:extLst>
                </a:gridCol>
                <a:gridCol w="8421624">
                  <a:extLst>
                    <a:ext uri="{9D8B030D-6E8A-4147-A177-3AD203B41FA5}">
                      <a16:colId xmlns:a16="http://schemas.microsoft.com/office/drawing/2014/main" val="20001"/>
                    </a:ext>
                  </a:extLst>
                </a:gridCol>
              </a:tblGrid>
              <a:tr h="2011299">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续写第一段（提示句：当学生们创作时，玛丽好奇地观察着他们。）</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根据本段提示句可知，本段应围绕学生们在创作过程中的转变与互动展开。可续写玛丽观察到的具体细节：曾经不感兴趣的阿基拉如何沉浸其中，发挥自己的想象力，而蒂娜则更加大胆地运用各种色彩和图案。重点描写孩子们从各自作画到互相交流和彼此欣赏的过程，展现出一个充满活力和协作精神的创作氛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011299">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续写第二段（提示句：玛丽往后站，审视着这幅作品。）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由本段提示句可知，本段应描写作品的细节及其带来的深刻影响。可续写这幅集体画作最终呈现出的样子——一个融合了所有人的想象和创造力且充满生命力的“梦想世界”。可重点描写玛丽内心的感慨和自豪，她认识到培养创造力远比遵守规则重要。最后，可以以玛丽决定为这幅作品举办展览作为结尾并升华主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68"/>
                                        </p:tgtEl>
                                        <p:attrNameLst>
                                          <p:attrName>style.visibility</p:attrName>
                                        </p:attrNameLst>
                                      </p:cBhvr>
                                      <p:to>
                                        <p:strVal val="visible"/>
                                      </p:to>
                                    </p:set>
                                    <p:animEffect transition="in" filter="fade">
                                      <p:cBhvr>
                                        <p:cTn id="13" dur="500"/>
                                        <p:tgtEl>
                                          <p:spTgt spid="1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1.xml><?xml version="1.0" encoding="utf-8"?>
<p:sld xmlns:a="http://schemas.openxmlformats.org/drawingml/2006/main" xmlns:r="http://schemas.openxmlformats.org/officeDocument/2006/relationships" xmlns:p="http://schemas.openxmlformats.org/presentationml/2006/main">
  <p:cSld name="Slide 168&amp;si=168">
    <p:spTree>
      <p:nvGrpSpPr>
        <p:cNvPr id="1" name=""/>
        <p:cNvGrpSpPr/>
        <p:nvPr/>
      </p:nvGrpSpPr>
      <p:grpSpPr>
        <a:xfrm>
          <a:off x="0" y="0"/>
          <a:ext cx="0" cy="0"/>
          <a:chOff x="0" y="0"/>
          <a:chExt cx="0" cy="0"/>
        </a:xfrm>
      </p:grpSpPr>
      <p:graphicFrame>
        <p:nvGraphicFramePr>
          <p:cNvPr id="169" name="QO_5_AS.768_5#03121d208?colgroup=8,32&amp;vja=1&amp;pid=aaa3910bf&amp;color=0,0,0&amp;mp=1&amp;vtp=1&amp;bt=1"/>
          <p:cNvGraphicFramePr>
            <a:graphicFrameLocks noGrp="1"/>
          </p:cNvGraphicFramePr>
          <p:nvPr>
            <p:extLst>
              <p:ext uri="{D42A27DB-BD31-4B8C-83A1-F6EECF244321}">
                <p14:modId xmlns:p14="http://schemas.microsoft.com/office/powerpoint/2010/main" val="1529283634"/>
              </p:ext>
            </p:extLst>
          </p:nvPr>
        </p:nvGraphicFramePr>
        <p:xfrm>
          <a:off x="722376" y="1435100"/>
          <a:ext cx="10725912" cy="1644650"/>
        </p:xfrm>
        <a:graphic>
          <a:graphicData uri="http://schemas.openxmlformats.org/drawingml/2006/table">
            <a:tbl>
              <a:tblPr/>
              <a:tblGrid>
                <a:gridCol w="2304288">
                  <a:extLst>
                    <a:ext uri="{9D8B030D-6E8A-4147-A177-3AD203B41FA5}">
                      <a16:colId xmlns:a16="http://schemas.microsoft.com/office/drawing/2014/main" val="20000"/>
                    </a:ext>
                  </a:extLst>
                </a:gridCol>
                <a:gridCol w="8421624">
                  <a:extLst>
                    <a:ext uri="{9D8B030D-6E8A-4147-A177-3AD203B41FA5}">
                      <a16:colId xmlns:a16="http://schemas.microsoft.com/office/drawing/2014/main" val="20001"/>
                    </a:ext>
                  </a:extLst>
                </a:gridCol>
              </a:tblGrid>
              <a:tr h="822325">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情节线索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观察学生创作——发现学生们展现出热情与合作精神——集体作品完成——玛丽被作品所打动——领悟到艺术创作的真谛——决定举办画展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822325">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情感线索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玛丽：好奇与期待——看到学生转变后的欣慰与释然——审视作品时的惊喜与自豪——对教学理念的深刻感悟——对未来的教育充满希望</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2" name="QO_5_AS.768_5#03121d208?colgroup=8,32&amp;vja=1&amp;pid=aaa3910bf&amp;color=0,0,0&amp;mp=1&amp;vtp=1&amp;bt=1">
            <a:extLst>
              <a:ext uri="{FF2B5EF4-FFF2-40B4-BE49-F238E27FC236}">
                <a16:creationId xmlns:a16="http://schemas.microsoft.com/office/drawing/2014/main" id="{14C002F5-3592-AB15-A341-5D10CBD4F778}"/>
              </a:ext>
            </a:extLst>
          </p:cNvPr>
          <p:cNvSpPr txBox="1"/>
          <p:nvPr/>
        </p:nvSpPr>
        <p:spPr>
          <a:xfrm>
            <a:off x="8908288" y="896112"/>
            <a:ext cx="2540000" cy="412934"/>
          </a:xfrm>
          <a:prstGeom prst="rect">
            <a:avLst/>
          </a:prstGeom>
          <a:noFill/>
        </p:spPr>
        <p:txBody>
          <a:bodyPr vert="horz" lIns="0" tIns="0" rIns="0" bIns="0" rtlCol="0">
            <a:spAutoFit/>
          </a:bodyPr>
          <a:lstStyle/>
          <a:p>
            <a:pPr algn="r">
              <a:lnSpc>
                <a:spcPct val="150000"/>
              </a:lnSpc>
            </a:pPr>
            <a:r>
              <a:rPr lang="zh-CN" altLang="en-US" sz="2000">
                <a:latin typeface="Times New Roman" panose="02020603050405020304" pitchFamily="18" charset="0"/>
              </a:rPr>
              <a:t>续表</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69"/>
                                        </p:tgtEl>
                                        <p:attrNameLst>
                                          <p:attrName>style.visibility</p:attrName>
                                        </p:attrNameLst>
                                      </p:cBhvr>
                                      <p:to>
                                        <p:strVal val="visible"/>
                                      </p:to>
                                    </p:set>
                                    <p:animEffect transition="in" filter="fade">
                                      <p:cBhvr>
                                        <p:cTn id="10" dur="500"/>
                                        <p:tgtEl>
                                          <p:spTgt spid="1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72.xml><?xml version="1.0" encoding="utf-8"?>
<p:sld xmlns:a="http://schemas.openxmlformats.org/drawingml/2006/main" xmlns:r="http://schemas.openxmlformats.org/officeDocument/2006/relationships" xmlns:p="http://schemas.openxmlformats.org/presentationml/2006/main">
  <p:cSld name="Slide 165&amp;si=165">
    <p:spTree>
      <p:nvGrpSpPr>
        <p:cNvPr id="1" name=""/>
        <p:cNvGrpSpPr/>
        <p:nvPr/>
      </p:nvGrpSpPr>
      <p:grpSpPr>
        <a:xfrm>
          <a:off x="0" y="0"/>
          <a:ext cx="0" cy="0"/>
          <a:chOff x="0" y="0"/>
          <a:chExt cx="0" cy="0"/>
        </a:xfrm>
      </p:grpSpPr>
      <p:sp>
        <p:nvSpPr>
          <p:cNvPr id="2" name="QO_5_AN.767_1#03121d208?vja=1&amp;pid=aaa3910bf&amp;color=0,0,0&amp;vtp=1&amp;bt=1"/>
          <p:cNvSpPr/>
          <p:nvPr/>
        </p:nvSpPr>
        <p:spPr>
          <a:xfrm>
            <a:off x="722376" y="900000"/>
            <a:ext cx="10753344" cy="4953000"/>
          </a:xfrm>
          <a:prstGeom prst="rect">
            <a:avLst/>
          </a:prstGeom>
          <a:noFill/>
          <a:ln/>
        </p:spPr>
        <p:txBody>
          <a:bodyPr wrap="square" lIns="0" tIns="0" rIns="0" bIns="0" rtlCol="0" anchor="t"/>
          <a:lstStyle/>
          <a:p>
            <a:pPr algn="l">
              <a:lnSpc>
                <a:spcPct val="125000"/>
              </a:lnSpc>
            </a:pPr>
            <a:r>
              <a:rPr lang="en-US" altLang="zh-CN" sz="2000" b="1" i="0" dirty="0">
                <a:solidFill>
                  <a:srgbClr val="FF0000"/>
                </a:solidFill>
                <a:latin typeface="Times New Roman" pitchFamily="34" charset="0"/>
                <a:ea typeface="微软雅黑" pitchFamily="34" charset="-122"/>
                <a:cs typeface="Times New Roman" pitchFamily="34" charset="-120"/>
              </a:rPr>
              <a:t>【参考范文】</a:t>
            </a:r>
            <a:endParaRPr lang="en-US" altLang="zh-CN" sz="2000" dirty="0"/>
          </a:p>
          <a:p>
            <a:pPr algn="just">
              <a:lnSpc>
                <a:spcPct val="125000"/>
              </a:lnSpc>
            </a:pP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students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worked,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Mary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observed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them</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with</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curiosity.She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noticed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how</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Akila,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initially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uninterested,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now</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quietly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blending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vibrant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colours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create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swirling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sky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filled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with</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fantastic</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creatures.Meanwhile,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Tina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enthusiastically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adding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interesting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details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like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famous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ice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cream-topped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trees.The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room</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alive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with</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chatter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laughter,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Akila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Tina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frequently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exchanged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ideas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inspired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one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another.Akila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even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leant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over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admire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Tina’s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work.It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wonderful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see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students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cooperate,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their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initial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differences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melting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away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warmth</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shared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creativity.</a:t>
            </a:r>
            <a:endParaRPr lang="en-US" altLang="zh-CN" sz="2000" dirty="0"/>
          </a:p>
          <a:p>
            <a:pPr algn="just">
              <a:lnSpc>
                <a:spcPct val="125000"/>
              </a:lnSpc>
            </a:pP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Mary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stood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back</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surveyed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creation.The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enormous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canvas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had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transformed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magnificent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portrayal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each</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student’s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imagination,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forming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breathtaking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landscape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that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reflected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their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individuality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collective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spirit.Mary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felt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heart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swell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with</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sense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pride;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realised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that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after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letting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go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rigid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structures,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students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actively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embraced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their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own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creativity.They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were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thrilled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with</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their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masterpiece.“It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best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painting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a:solidFill>
                  <a:srgbClr val="FF0000"/>
                </a:solidFill>
                <a:latin typeface="Times New Roman" pitchFamily="34" charset="0"/>
                <a:ea typeface="微软雅黑" pitchFamily="34" charset="-122"/>
                <a:cs typeface="Times New Roman" pitchFamily="34" charset="-120"/>
              </a:rPr>
              <a:t>ever!</a:t>
            </a:r>
          </a:p>
          <a:p>
            <a:pPr algn="just">
              <a:lnSpc>
                <a:spcPct val="125000"/>
              </a:lnSpc>
            </a:pP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767_1#03121d208?vja=1&amp;pid=aaa3910bf&amp;color=0,0,0&amp;vtp=1&amp;bt=1">
            <a:extLst>
              <a:ext uri="{FF2B5EF4-FFF2-40B4-BE49-F238E27FC236}">
                <a16:creationId xmlns:a16="http://schemas.microsoft.com/office/drawing/2014/main" id="{ED356791-ECFE-4278-D6EE-FF637BDBED24}"/>
              </a:ext>
            </a:extLst>
          </p:cNvPr>
          <p:cNvSpPr/>
          <p:nvPr/>
        </p:nvSpPr>
        <p:spPr>
          <a:xfrm>
            <a:off x="722376" y="900000"/>
            <a:ext cx="10753344" cy="1109853"/>
          </a:xfrm>
          <a:prstGeom prst="rect">
            <a:avLst/>
          </a:prstGeom>
          <a:noFill/>
          <a:ln/>
        </p:spPr>
        <p:txBody>
          <a:bodyPr wrap="square" lIns="0" tIns="0" rIns="0" bIns="0" rtlCol="0" anchor="t"/>
          <a:lstStyle/>
          <a:p>
            <a:pPr algn="just">
              <a:lnSpc>
                <a:spcPct val="125000"/>
              </a:lnSpc>
            </a:pPr>
            <a:r>
              <a:rPr lang="en-US" altLang="zh-CN" sz="2000" b="0" i="0">
                <a:solidFill>
                  <a:srgbClr val="FF0000"/>
                </a:solidFill>
                <a:latin typeface="SimSun" panose="02010600030101010101" pitchFamily="2" charset="-122"/>
                <a:ea typeface="微软雅黑" pitchFamily="34" charset="-122"/>
                <a:cs typeface="Times New Roman" pitchFamily="34" charset="-120"/>
              </a:rPr>
              <a:t> </a:t>
            </a:r>
            <a:r>
              <a:rPr lang="en-US" altLang="zh-CN" sz="2000" b="0" i="0">
                <a:solidFill>
                  <a:srgbClr val="FF0000"/>
                </a:solidFill>
                <a:latin typeface="Times New Roman" pitchFamily="34" charset="0"/>
                <a:ea typeface="微软雅黑" pitchFamily="34" charset="-122"/>
                <a:cs typeface="Times New Roman" pitchFamily="34" charset="-120"/>
              </a:rPr>
              <a:t>We</a:t>
            </a:r>
            <a:r>
              <a:rPr lang="en-US" altLang="zh-CN" sz="2000" b="0" i="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should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definitely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hang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wall!”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Mary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said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excitedly.Inspired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moment,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Mary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decided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host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exhibition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dream</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world,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inviting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parents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other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classes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admire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beauty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imagination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unleashed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classroom.</a:t>
            </a:r>
            <a:endParaRPr lang="en-US" altLang="zh-CN" sz="2000" dirty="0"/>
          </a:p>
        </p:txBody>
      </p:sp>
    </p:spTree>
    <p:extLst>
      <p:ext uri="{BB962C8B-B14F-4D97-AF65-F5344CB8AC3E}">
        <p14:creationId xmlns:p14="http://schemas.microsoft.com/office/powerpoint/2010/main" val="407008004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4.xml><?xml version="1.0" encoding="utf-8"?>
<p:sld xmlns:a="http://schemas.openxmlformats.org/drawingml/2006/main" xmlns:r="http://schemas.openxmlformats.org/officeDocument/2006/relationships" xmlns:p="http://schemas.openxmlformats.org/presentationml/2006/main">
  <p:cSld name="Slide 169&amp;si=169">
    <p:spTree>
      <p:nvGrpSpPr>
        <p:cNvPr id="1" name=""/>
        <p:cNvGrpSpPr/>
        <p:nvPr/>
      </p:nvGrpSpPr>
      <p:grpSpPr>
        <a:xfrm>
          <a:off x="0" y="0"/>
          <a:ext cx="0" cy="0"/>
          <a:chOff x="0" y="0"/>
          <a:chExt cx="0" cy="0"/>
        </a:xfrm>
      </p:grpSpPr>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B_7_BD.135_1#8e34f38f3?vja=1&amp;pid=b060b553d&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9. </a:t>
            </a:r>
            <a:r>
              <a:rPr lang="en-US" altLang="zh-CN" sz="2000" i="0">
                <a:solidFill>
                  <a:srgbClr val="000000"/>
                </a:solidFill>
                <a:latin typeface="SimSun" pitchFamily="34" charset="0"/>
                <a:ea typeface="SimSun" pitchFamily="34" charset="-122"/>
                <a:cs typeface="SimSun" pitchFamily="34" charset="-120"/>
              </a:rPr>
              <a:t>_____</a:t>
            </a:r>
            <a:endParaRPr lang="en-US" altLang="zh-CN" sz="2000" dirty="0"/>
          </a:p>
        </p:txBody>
      </p:sp>
      <p:sp>
        <p:nvSpPr>
          <p:cNvPr id="3" name="QB_7_AN.136_1#8e34f38f3.blank?vja=1&amp;pid=b060b553d&amp;color=0,0,0&amp;mp=1&amp;vpa=72&amp;vtp=1"/>
          <p:cNvSpPr/>
          <p:nvPr/>
        </p:nvSpPr>
        <p:spPr>
          <a:xfrm>
            <a:off x="1011301" y="858013"/>
            <a:ext cx="5207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joint</a:t>
            </a:r>
            <a:endParaRPr lang="en-US" altLang="zh-CN" sz="2000" dirty="0"/>
          </a:p>
        </p:txBody>
      </p:sp>
      <p:sp>
        <p:nvSpPr>
          <p:cNvPr id="4" name="QB_7_AS.137_1#8e34f38f3?vja=1&amp;pid=b060b553d&amp;color=0,0,0&amp;vtp=1"/>
          <p:cNvSpPr/>
          <p:nvPr/>
        </p:nvSpPr>
        <p:spPr>
          <a:xfrm>
            <a:off x="722376" y="12743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设空处修饰名词efforts，作定语，应用形容词，表示“共同的”。故填joint。</a:t>
            </a:r>
            <a:endParaRPr lang="en-US" altLang="zh-CN" sz="2200" dirty="0"/>
          </a:p>
        </p:txBody>
      </p:sp>
      <p:sp>
        <p:nvSpPr>
          <p:cNvPr id="5" name="QB_7_BD.138_1#996331473?vja=1&amp;pid=b060b553d&amp;color=0,0,0&amp;vtp=1"/>
          <p:cNvSpPr/>
          <p:nvPr/>
        </p:nvSpPr>
        <p:spPr>
          <a:xfrm>
            <a:off x="722376" y="16637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10.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6" name="QB_7_AN.139_1#996331473.blank?vja=1&amp;pid=b060b553d&amp;color=0,0,0&amp;vpa=73&amp;vtp=1"/>
          <p:cNvSpPr/>
          <p:nvPr/>
        </p:nvSpPr>
        <p:spPr>
          <a:xfrm>
            <a:off x="1189101" y="1625600"/>
            <a:ext cx="676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meant</a:t>
            </a:r>
            <a:endParaRPr lang="en-US" altLang="zh-CN" sz="2000" dirty="0"/>
          </a:p>
        </p:txBody>
      </p:sp>
      <p:sp>
        <p:nvSpPr>
          <p:cNvPr id="7" name="QB_7_AS.140_1#996331473?vja=1&amp;pid=b060b553d&amp;color=0,0,0&amp;vtp=1"/>
          <p:cNvSpPr/>
          <p:nvPr/>
        </p:nvSpPr>
        <p:spPr>
          <a:xfrm>
            <a:off x="722376" y="20905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meant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为固定短语，意为“旨在做</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”，此处为过去分词短语作状语。故填meant。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C_4#941ba196e.fixed?vja=1&amp;pid=2598589cf&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01</a:t>
            </a:r>
            <a:endParaRPr lang="en-US" altLang="zh-CN" sz="7200" dirty="0"/>
          </a:p>
        </p:txBody>
      </p:sp>
      <p:sp>
        <p:nvSpPr>
          <p:cNvPr id="3" name="C_4#941ba196e.fixed?vja=1&amp;pid=2598589cf&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Topic</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Talk</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&amp;Lesson</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1</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Scientific</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Breakthroughs</a:t>
            </a:r>
            <a:endParaRPr lang="en-US" altLang="zh-CN" sz="4400" dirty="0"/>
          </a:p>
        </p:txBody>
      </p:sp>
      <p:pic>
        <p:nvPicPr>
          <p:cNvPr id="4" name="C_4#941ba196e.fixed?vja=1&amp;pid=2598589cf&amp;color=0,0,0&amp;tib=255,255,255&amp;vtp=1" descr="preencoded.png"/>
          <p:cNvPicPr>
            <a:picLocks noChangeAspect="1"/>
          </p:cNvPicPr>
          <p:nvPr/>
        </p:nvPicPr>
        <p:blipFill>
          <a:blip r:embed="rId3"/>
          <a:stretch>
            <a:fillRect/>
          </a:stretch>
        </p:blipFill>
        <p:spPr>
          <a:xfrm>
            <a:off x="6336792" y="4517136"/>
            <a:ext cx="365760" cy="457200"/>
          </a:xfrm>
          <a:prstGeom prst="rect">
            <a:avLst/>
          </a:prstGeom>
        </p:spPr>
      </p:pic>
      <p:sp>
        <p:nvSpPr>
          <p:cNvPr id="5" name="C_4_BD#941ba196e.fixed?vja=1&amp;pid=2598589cf&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Ⅱ</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拓展阅读训练</a:t>
            </a:r>
            <a:endParaRPr lang="en-US" altLang="zh-CN" sz="2800" dirty="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05e365ff8.fixed?vja=1&amp;pid=be9dfc179&amp;color=100,146,38&amp;vtp=1"/>
          <p:cNvSpPr/>
          <p:nvPr/>
        </p:nvSpPr>
        <p:spPr>
          <a:xfrm>
            <a:off x="5367528" y="1106424"/>
            <a:ext cx="1453896" cy="795528"/>
          </a:xfrm>
          <a:prstGeom prst="rect">
            <a:avLst/>
          </a:prstGeom>
          <a:noFill/>
          <a:ln/>
        </p:spPr>
        <p:txBody>
          <a:bodyPr wrap="square" lIns="0" tIns="0" rIns="0" bIns="0" rtlCol="0" anchor="ctr"/>
          <a:lstStyle/>
          <a:p>
            <a:pPr algn="ctr">
              <a:lnSpc>
                <a:spcPct val="130000"/>
              </a:lnSpc>
            </a:pPr>
            <a:r>
              <a:rPr lang="en-US" altLang="zh-CN" sz="2000" b="1" i="0" dirty="0">
                <a:solidFill>
                  <a:srgbClr val="649226"/>
                </a:solidFill>
                <a:latin typeface="Times New Roman" pitchFamily="34" charset="0"/>
                <a:ea typeface="微软雅黑" pitchFamily="34" charset="-122"/>
                <a:cs typeface="Times New Roman" pitchFamily="34" charset="-120"/>
              </a:rPr>
              <a:t>选择性必修第四册</a:t>
            </a:r>
            <a:endParaRPr lang="en-US" altLang="zh-CN" sz="2000" dirty="0"/>
          </a:p>
        </p:txBody>
      </p:sp>
      <p:sp>
        <p:nvSpPr>
          <p:cNvPr id="3" name="C_2_BD#05e365ff8.fixed?vja=1&amp;pid=be9dfc179&amp;color=255,255,255&amp;vtp=1"/>
          <p:cNvSpPr/>
          <p:nvPr/>
        </p:nvSpPr>
        <p:spPr>
          <a:xfrm>
            <a:off x="0" y="3493008"/>
            <a:ext cx="12188952" cy="768096"/>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Unit</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12</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Innovation</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M_6_BD.141_1#0760be6ab?vja=1&amp;pid=f68b069c5&amp;color=0,0,0&amp;vtp=1&amp;bt=1"/>
          <p:cNvSpPr/>
          <p:nvPr/>
        </p:nvSpPr>
        <p:spPr>
          <a:xfrm>
            <a:off x="722376" y="900000"/>
            <a:ext cx="10753344" cy="4953000"/>
          </a:xfrm>
          <a:prstGeom prst="rect">
            <a:avLst/>
          </a:prstGeom>
          <a:noFill/>
          <a:ln/>
        </p:spPr>
        <p:txBody>
          <a:bodyPr wrap="square" lIns="0" tIns="0" rIns="0" bIns="0" rtlCol="0" anchor="t"/>
          <a:lstStyle/>
          <a:p>
            <a:pPr algn="ctr">
              <a:lnSpc>
                <a:spcPct val="125000"/>
              </a:lnSpc>
            </a:pPr>
            <a:r>
              <a:rPr lang="en-US" altLang="zh-CN" sz="2000" b="1" i="0" dirty="0">
                <a:solidFill>
                  <a:srgbClr val="000000"/>
                </a:solidFill>
                <a:latin typeface="Times New Roman" pitchFamily="34" charset="0"/>
                <a:ea typeface="微软雅黑" pitchFamily="34" charset="-122"/>
                <a:cs typeface="Times New Roman" pitchFamily="34" charset="-120"/>
              </a:rPr>
              <a:t>A</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[山西省2025高二月考]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robotic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glove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piano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players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fingers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faster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surprised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Professional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musicians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struggled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difficult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patterns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improved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published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Science</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Robotics</a:t>
            </a:r>
            <a:r>
              <a:rPr lang="en-US" altLang="zh-CN" sz="2000" b="0" i="0" dirty="0">
                <a:solidFill>
                  <a:srgbClr val="000000"/>
                </a:solidFill>
                <a:latin typeface="Times New Roman" pitchFamily="34" charset="0"/>
                <a:ea typeface="微软雅黑" pitchFamily="34" charset="-122"/>
                <a:cs typeface="Times New Roman" pitchFamily="34" charset="-120"/>
              </a:rPr>
              <a:t>.</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Shinichi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Furuya,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former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pianist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Tokyo,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suffering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injuries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over-practice.“I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wondered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technology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musicians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harming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explained.</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mechanical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fingers.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60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piano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players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tested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amazing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happened.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robotic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practise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movements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6%</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faster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Surprisingly,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untrained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left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improved,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device.</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41_1#0760be6ab?vja=1&amp;pid=f68b069c5&amp;color=0,0,0&amp;vtp=1&amp;bt=1">
            <a:extLst>
              <a:ext uri="{FF2B5EF4-FFF2-40B4-BE49-F238E27FC236}">
                <a16:creationId xmlns:a16="http://schemas.microsoft.com/office/drawing/2014/main" id="{94C176A7-4F25-EFE9-AC48-9F73A5ADDA0E}"/>
              </a:ext>
            </a:extLst>
          </p:cNvPr>
          <p:cNvSpPr/>
          <p:nvPr/>
        </p:nvSpPr>
        <p:spPr>
          <a:xfrm>
            <a:off x="722376" y="900000"/>
            <a:ext cx="10753344" cy="4161155"/>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Nicholas</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Hatsopoulos,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Chicago,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result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cool”.He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movement.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glove-like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robot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fingers,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activates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fingers.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connections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benefited.</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Furuya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believes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regularly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maintain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improvements.“This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versions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surgeons,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athletes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video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players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master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precise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motions.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musicians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reported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unusual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feeling.“All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pianists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laughing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robotic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Furuya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excited.”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fingers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downwards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currently,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advanced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models.</a:t>
            </a:r>
            <a:endParaRPr lang="en-US" altLang="zh-CN" sz="2000" dirty="0"/>
          </a:p>
        </p:txBody>
      </p:sp>
      <p:sp>
        <p:nvSpPr>
          <p:cNvPr id="3" name="QM_6_EX.142_1#0760be6ab?vja=1&amp;pid=f68b069c5&amp;color=0,0,0&amp;vtp=1">
            <a:extLst>
              <a:ext uri="{FF2B5EF4-FFF2-40B4-BE49-F238E27FC236}">
                <a16:creationId xmlns:a16="http://schemas.microsoft.com/office/drawing/2014/main" id="{93738AD5-64E2-BA10-8763-50A43E765F2B}"/>
              </a:ext>
            </a:extLst>
          </p:cNvPr>
          <p:cNvSpPr/>
          <p:nvPr/>
        </p:nvSpPr>
        <p:spPr>
          <a:xfrm>
            <a:off x="722376" y="5067554"/>
            <a:ext cx="10966450" cy="351409"/>
          </a:xfrm>
          <a:prstGeom prst="rect">
            <a:avLst/>
          </a:prstGeom>
          <a:noFill/>
          <a:ln/>
        </p:spPr>
        <p:txBody>
          <a:bodyPr wrap="square" lIns="0" tIns="0" rIns="0" bIns="0" rtlCol="0" anchor="t"/>
          <a:lstStyle/>
          <a:p>
            <a:pPr algn="l">
              <a:lnSpc>
                <a:spcPct val="125000"/>
              </a:lnSpc>
            </a:pPr>
            <a:r>
              <a:rPr lang="en-US" altLang="zh-CN" sz="2000" b="1" i="0" spc="-100" dirty="0">
                <a:solidFill>
                  <a:srgbClr val="385723"/>
                </a:solidFill>
                <a:latin typeface="Times New Roman" pitchFamily="34" charset="0"/>
                <a:ea typeface="微软雅黑" pitchFamily="34" charset="-122"/>
                <a:cs typeface="Times New Roman" pitchFamily="34" charset="-120"/>
              </a:rPr>
              <a:t>【语篇导读】</a:t>
            </a:r>
            <a:r>
              <a:rPr lang="en-US" altLang="zh-CN" sz="2000" b="0" i="0" spc="-100" dirty="0">
                <a:solidFill>
                  <a:srgbClr val="385723"/>
                </a:solidFill>
                <a:latin typeface="Times New Roman" pitchFamily="34" charset="0"/>
                <a:ea typeface="微软雅黑" pitchFamily="34" charset="-122"/>
                <a:cs typeface="Times New Roman" pitchFamily="34" charset="-120"/>
              </a:rPr>
              <a:t>本文是一篇说明文，主要介绍了一款能帮助钢琴演奏者提高手指移动速度的机器人手套。</a:t>
            </a:r>
            <a:endParaRPr lang="en-US" altLang="zh-CN" sz="2000" spc="-100" dirty="0"/>
          </a:p>
        </p:txBody>
      </p:sp>
    </p:spTree>
    <p:extLst>
      <p:ext uri="{BB962C8B-B14F-4D97-AF65-F5344CB8AC3E}">
        <p14:creationId xmlns:p14="http://schemas.microsoft.com/office/powerpoint/2010/main" val="353664448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C_7_BD.143_1#9a02b1038?vja=1&amp;pid=0760be6ab&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inspired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Shinichi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Furuya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robotic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glove?(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44_1#9a02b1038.bracket?vja=1&amp;pid=0760be6ab&amp;color=0,0,0&amp;vpa=74&amp;vtp=1"/>
          <p:cNvSpPr/>
          <p:nvPr/>
        </p:nvSpPr>
        <p:spPr>
          <a:xfrm>
            <a:off x="7626414"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143_2#9a02b1038.choices?vja=1&amp;pid=0760be6ab&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dream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athletes.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disabled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patients.</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improve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skills.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injuries.</a:t>
            </a:r>
            <a:endParaRPr lang="en-US" altLang="zh-CN" sz="2000" dirty="0"/>
          </a:p>
        </p:txBody>
      </p:sp>
      <p:sp>
        <p:nvSpPr>
          <p:cNvPr id="5" name="QC_7_AS.145_1#9a02b1038?vja=1&amp;pid=0760be6ab&amp;color=0,0,0&amp;vtp=1"/>
          <p:cNvSpPr/>
          <p:nvPr/>
        </p:nvSpPr>
        <p:spPr>
          <a:xfrm>
            <a:off x="722376" y="2077847"/>
            <a:ext cx="10753344" cy="1151509"/>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细节理解题。根据第二段中的“He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idea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after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suffering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injuries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over-practice.”可知，古屋晋一因过度练习导致手部受伤，由此萌生了研发机器人手套的想法。故选D项。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7_BD.146_1#c0ddb2031?vja=1&amp;pid=0760be6ab&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participants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experiment?(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47_1#c0ddb2031.bracket?vja=1&amp;pid=0760be6ab&amp;color=0,0,0&amp;vpa=75&amp;vtp=1"/>
          <p:cNvSpPr/>
          <p:nvPr/>
        </p:nvSpPr>
        <p:spPr>
          <a:xfrm>
            <a:off x="783755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BD.146_2#c0ddb2031.choices?vja=1&amp;pid=0760be6ab&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benefited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robotic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glove.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heavily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robotic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glove.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preferred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practice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methods.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mastered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difficult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patterns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easily.</a:t>
            </a:r>
            <a:endParaRPr lang="en-US" altLang="zh-CN" sz="2000" dirty="0"/>
          </a:p>
        </p:txBody>
      </p:sp>
      <p:sp>
        <p:nvSpPr>
          <p:cNvPr id="5" name="QC_7_AS.148_1#c0ddb2031?vja=1&amp;pid=0760be6ab&amp;color=0,0,0&amp;vtp=1"/>
          <p:cNvSpPr/>
          <p:nvPr/>
        </p:nvSpPr>
        <p:spPr>
          <a:xfrm>
            <a:off x="722376" y="28398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细节理解题。根据第三段中的“Those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robotic</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practise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complex</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finger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movements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high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speed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6%</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faster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before—even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device.Surprisingly,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untrained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left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hands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improved</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”可知，实验参与者使用机器人手套后，右手的弹奏速度提升，未训练的左手也有进步，说明这只手套对提高弹奏速度有所帮助。故选A项。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7_BD.149_1#cd422dee7?vja=1&amp;pid=0760be6ab&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Nicholas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Hatsopoulos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experiment?(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50_1#cd422dee7.bracket?vja=1&amp;pid=0760be6ab&amp;color=0,0,0&amp;vpa=76&amp;vtp=1"/>
          <p:cNvSpPr/>
          <p:nvPr/>
        </p:nvSpPr>
        <p:spPr>
          <a:xfrm>
            <a:off x="9685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149_2#cd422dee7.choices?vja=1&amp;pid=0760be6ab&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language.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limited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functions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athletes.</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musicians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use.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brain.</a:t>
            </a:r>
            <a:endParaRPr lang="en-US" altLang="zh-CN" sz="2000" dirty="0"/>
          </a:p>
        </p:txBody>
      </p:sp>
      <p:sp>
        <p:nvSpPr>
          <p:cNvPr id="5" name="QC_7_AS.151_1#cd422dee7?vja=1&amp;pid=0760be6ab&amp;color=0,0,0&amp;vtp=1"/>
          <p:cNvSpPr/>
          <p:nvPr/>
        </p:nvSpPr>
        <p:spPr>
          <a:xfrm>
            <a:off x="722376" y="2077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推理判断题。根据第四段中的“He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thinks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device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changes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brain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handles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movement.When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glove-like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robot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moves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fingers,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activates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brain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people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own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fingers.”可知，尼古拉斯·哈措普洛斯认为该装置通过激活更多的大脑区域改变了大脑处理动作的方式，这可作为一种新的训练大脑的方法。故选D项。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7_BD.152_1#a274f3f02?vja=1&amp;pid=0760be6ab&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text?(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53_1#a274f3f02.bracket?vja=1&amp;pid=0760be6ab&amp;color=0,0,0&amp;vpa=77&amp;vtp=1"/>
          <p:cNvSpPr/>
          <p:nvPr/>
        </p:nvSpPr>
        <p:spPr>
          <a:xfrm>
            <a:off x="4908614"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BD.152_2#a274f3f02.choices?vja=1&amp;pid=0760be6ab&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robotic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glove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effects.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robotic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glove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C.Scientists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robotic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glove.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D.Scientists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finished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robotic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glove.</a:t>
            </a:r>
            <a:endParaRPr lang="en-US" altLang="zh-CN" sz="2000" dirty="0"/>
          </a:p>
        </p:txBody>
      </p:sp>
      <p:sp>
        <p:nvSpPr>
          <p:cNvPr id="5" name="QC_7_AS.154_1#a274f3f02?vja=1&amp;pid=0760be6ab&amp;color=0,0,0&amp;vtp=1"/>
          <p:cNvSpPr/>
          <p:nvPr/>
        </p:nvSpPr>
        <p:spPr>
          <a:xfrm>
            <a:off x="722376" y="2839847"/>
            <a:ext cx="10753344" cy="2671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推理判断题。根据第五段中的“‘This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early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model,’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adding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future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versions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might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help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surgeons,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athletes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video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game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players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master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precise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motions.”可知，机器人手套的未来版本可能帮助外科医生、运动员等群体，说明其可能有更广泛的用途。故选B项。</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干扰项解读</a:t>
            </a:r>
            <a:endParaRPr lang="en-US" altLang="zh-CN" sz="2200" dirty="0"/>
          </a:p>
          <a:p>
            <a:pPr algn="just">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A项在文中未提及；C、D两项的表述与第五段中的future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versions和第六段中的researchers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advanced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models相矛盾。</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M_6_BD.155_1#ccbb86ad9?vja=1&amp;pid=f68b069c5&amp;color=0,0,0&amp;vtp=1&amp;bt=1"/>
          <p:cNvSpPr/>
          <p:nvPr/>
        </p:nvSpPr>
        <p:spPr>
          <a:xfrm>
            <a:off x="722376" y="900000"/>
            <a:ext cx="10753344" cy="4572000"/>
          </a:xfrm>
          <a:prstGeom prst="rect">
            <a:avLst/>
          </a:prstGeom>
          <a:noFill/>
          <a:ln/>
        </p:spPr>
        <p:txBody>
          <a:bodyPr wrap="square" lIns="0" tIns="0" rIns="0" bIns="0" rtlCol="0" anchor="t"/>
          <a:lstStyle/>
          <a:p>
            <a:pPr algn="ctr">
              <a:lnSpc>
                <a:spcPct val="125000"/>
              </a:lnSpc>
            </a:pPr>
            <a:r>
              <a:rPr lang="en-US" altLang="zh-CN" sz="2000" b="1" i="0" dirty="0">
                <a:solidFill>
                  <a:srgbClr val="000000"/>
                </a:solidFill>
                <a:latin typeface="Times New Roman" pitchFamily="34" charset="0"/>
                <a:ea typeface="微软雅黑" pitchFamily="34" charset="-122"/>
                <a:cs typeface="Times New Roman" pitchFamily="34" charset="-120"/>
              </a:rPr>
              <a:t>B</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[广东华南师大附中2024适应性考试]</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Robots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inspiration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animals,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robot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snake-shaped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robots.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field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robotics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enthusiastic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things—plants.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Barbara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Mazzolai,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Italian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roboticist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misconception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behaviour: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challenge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Mazzolai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launched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machine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“FiloBot”,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robot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climbing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survive,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climbing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switch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several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behaviours.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support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nearby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support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fixes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itself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object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towards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angle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climbing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shoots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gravity.</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55_1#ccbb86ad9?vja=1&amp;pid=f68b069c5&amp;color=0,0,0&amp;vtp=1&amp;bt=1">
            <a:extLst>
              <a:ext uri="{FF2B5EF4-FFF2-40B4-BE49-F238E27FC236}">
                <a16:creationId xmlns:a16="http://schemas.microsoft.com/office/drawing/2014/main" id="{47797624-B1F5-E191-4CFB-E62854EED177}"/>
              </a:ext>
            </a:extLst>
          </p:cNvPr>
          <p:cNvSpPr/>
          <p:nvPr/>
        </p:nvSpPr>
        <p:spPr>
          <a:xfrm>
            <a:off x="722376" y="900000"/>
            <a:ext cx="10753344" cy="4919853"/>
          </a:xfrm>
          <a:prstGeom prst="rect">
            <a:avLst/>
          </a:prstGeom>
          <a:noFill/>
          <a:ln/>
        </p:spPr>
        <p:txBody>
          <a:bodyPr wrap="square" lIns="0" tIns="0" rIns="0" bIns="0" rtlCol="0" anchor="t"/>
          <a:lstStyle/>
          <a:p>
            <a:pPr algn="just">
              <a:lnSpc>
                <a:spcPct val="125000"/>
              </a:lnSpc>
            </a:pPr>
            <a:endParaRPr lang="en-US" altLang="zh-CN" sz="2000" b="0" i="0">
              <a:solidFill>
                <a:srgbClr val="000000"/>
              </a:solidFill>
              <a:latin typeface="SimSun" pitchFamily="34" charset="0"/>
              <a:ea typeface="SimSun" pitchFamily="34" charset="-122"/>
              <a:cs typeface="SimSun" pitchFamily="34" charset="-120"/>
            </a:endParaRPr>
          </a:p>
          <a:p>
            <a:pPr algn="just">
              <a:lnSpc>
                <a:spcPct val="1250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FiloBot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sensors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3D-print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plastic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controllable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functions,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FiloBot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cross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heavy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on-board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computing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devices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requires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minimal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disturb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possible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unseen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monitor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disaster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sites.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FiloBot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tested.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tendrils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（卷须）</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left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laboratory.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already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employed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deconstructing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behaviour.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assumed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climbing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supports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towards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mechanism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unclear.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FiloBot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imitate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behaviour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detecting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far-red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typical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Mazzolai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hopes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projects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inspire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roboticists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completely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technologies.</a:t>
            </a:r>
            <a:endParaRPr lang="en-US" altLang="zh-CN" sz="2000" dirty="0"/>
          </a:p>
        </p:txBody>
      </p:sp>
    </p:spTree>
    <p:extLst>
      <p:ext uri="{BB962C8B-B14F-4D97-AF65-F5344CB8AC3E}">
        <p14:creationId xmlns:p14="http://schemas.microsoft.com/office/powerpoint/2010/main" val="288899653"/>
      </p:ext>
    </p:extLst>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EX.156_1#ccbb86ad9?vja=1&amp;pid=f68b069c5&amp;color=0,0,0&amp;vtp=1">
            <a:extLst>
              <a:ext uri="{FF2B5EF4-FFF2-40B4-BE49-F238E27FC236}">
                <a16:creationId xmlns:a16="http://schemas.microsoft.com/office/drawing/2014/main" id="{71A71749-D3E1-B5D2-6A55-1B833A98345F}"/>
              </a:ext>
            </a:extLst>
          </p:cNvPr>
          <p:cNvSpPr/>
          <p:nvPr/>
        </p:nvSpPr>
        <p:spPr>
          <a:xfrm>
            <a:off x="722376" y="900000"/>
            <a:ext cx="10753344" cy="1113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文章主要介绍了马佐拉伊博士和她的团队最近推出了一种名为“FiloBot”的机器人，它的灵感来源于攀爬植物。马佐拉伊博士希望这样的项目能激励其他机器人专家从植物中获得灵感，开发出全新的技术。</a:t>
            </a:r>
            <a:endParaRPr lang="en-US" altLang="zh-CN" sz="2000" dirty="0"/>
          </a:p>
        </p:txBody>
      </p:sp>
    </p:spTree>
    <p:extLst>
      <p:ext uri="{BB962C8B-B14F-4D97-AF65-F5344CB8AC3E}">
        <p14:creationId xmlns:p14="http://schemas.microsoft.com/office/powerpoint/2010/main" val="181665664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7_BD.157_1#a6bb5381a?vja=1&amp;pid=ccbb86ad9&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misconception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field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robotics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focus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58_1#a6bb5381a.bracket?vja=1&amp;pid=ccbb86ad9&amp;color=0,0,0&amp;vpa=78&amp;vtp=1"/>
          <p:cNvSpPr/>
          <p:nvPr/>
        </p:nvSpPr>
        <p:spPr>
          <a:xfrm>
            <a:off x="95838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157_2#a6bb5381a.choices?vja=1&amp;pid=ccbb86ad9&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shapes.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diversity.</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language.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capabilities.</a:t>
            </a:r>
            <a:endParaRPr lang="en-US" altLang="zh-CN" sz="2000" dirty="0"/>
          </a:p>
        </p:txBody>
      </p:sp>
      <p:sp>
        <p:nvSpPr>
          <p:cNvPr id="5" name="QC_7_AS.159_1#a6bb5381a?vja=1&amp;pid=ccbb86ad9&amp;color=0,0,0&amp;vtp=1"/>
          <p:cNvSpPr/>
          <p:nvPr/>
        </p:nvSpPr>
        <p:spPr>
          <a:xfrm>
            <a:off x="722376" y="2077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细节理解题。根据第一段中的“And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field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robotics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less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enthusiastic</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kind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living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things—plants</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owes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misconception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behaviour: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think.”可知，机器人学领域对植物不感兴趣，这是因为人们对植物行为存在误解，认为植物不能移动或思考。因此，这种误解主要集中在植物的行为能力。故选D项。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C_4#fc04acc26.fixed?vja=1&amp;pid=2598589cf&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01</a:t>
            </a:r>
            <a:endParaRPr lang="en-US" altLang="zh-CN" sz="7200" dirty="0"/>
          </a:p>
        </p:txBody>
      </p:sp>
      <p:sp>
        <p:nvSpPr>
          <p:cNvPr id="3" name="C_4#fc04acc26.fixed?vja=1&amp;pid=2598589cf&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Topic</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Talk</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&amp;Lesson</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1</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Scientific</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Breakthroughs</a:t>
            </a:r>
            <a:endParaRPr lang="en-US" altLang="zh-CN" sz="4400" dirty="0"/>
          </a:p>
        </p:txBody>
      </p:sp>
      <p:pic>
        <p:nvPicPr>
          <p:cNvPr id="4" name="C_4#fc04acc26.fixed?vja=1&amp;pid=2598589cf&amp;color=0,0,0&amp;tib=255,255,255&amp;vtp=1" descr="preencoded.png"/>
          <p:cNvPicPr>
            <a:picLocks noChangeAspect="1"/>
          </p:cNvPicPr>
          <p:nvPr/>
        </p:nvPicPr>
        <p:blipFill>
          <a:blip r:embed="rId3"/>
          <a:stretch>
            <a:fillRect/>
          </a:stretch>
        </p:blipFill>
        <p:spPr>
          <a:xfrm>
            <a:off x="6336792" y="4517136"/>
            <a:ext cx="365760" cy="457200"/>
          </a:xfrm>
          <a:prstGeom prst="rect">
            <a:avLst/>
          </a:prstGeom>
        </p:spPr>
      </p:pic>
      <p:sp>
        <p:nvSpPr>
          <p:cNvPr id="5" name="C_4_BD#fc04acc26.fixed?vja=1&amp;pid=2598589cf&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Ⅰ</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Vocabulary</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&amp;</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Grammar</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7_BD.160_1#98e3719bc?vja=1&amp;pid=ccbb86ad9&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advantage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FiloBot?(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61_1#98e3719bc.bracket?vja=1&amp;pid=ccbb86ad9&amp;color=0,0,0&amp;vpa=79&amp;vtp=1"/>
          <p:cNvSpPr/>
          <p:nvPr/>
        </p:nvSpPr>
        <p:spPr>
          <a:xfrm>
            <a:off x="4895914"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160_2#98e3719bc.choices?vja=1&amp;pid=ccbb86ad9&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quickly.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solid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body.</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adapts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environments.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attached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computers.</a:t>
            </a:r>
            <a:endParaRPr lang="en-US" altLang="zh-CN" sz="2000" dirty="0"/>
          </a:p>
        </p:txBody>
      </p:sp>
      <p:sp>
        <p:nvSpPr>
          <p:cNvPr id="5" name="QC_7_AS.162_1#98e3719bc?vja=1&amp;pid=ccbb86ad9&amp;color=0,0,0&amp;vtp=1"/>
          <p:cNvSpPr/>
          <p:nvPr/>
        </p:nvSpPr>
        <p:spPr>
          <a:xfrm>
            <a:off x="722376" y="20778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细节理解题。根据第三段中的“These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functions</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cross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gaps,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things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to.”以及“while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slow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means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doesn’t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disturb</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things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around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possible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through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complex,</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unseen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environment,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monitor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disaster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sites”可知，FiloBot可以穿过沟壑，找到物体作为支撑，也可以在复杂、看不见的环境中移动或监测灾难现场，因此，它的优势是能够适应不同的环境。故选C项。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7_BD.163_1#aa49e86f8?vja=1&amp;pid=ccbb86ad9&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4</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about?(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64_1#aa49e86f8.bracket?vja=1&amp;pid=ccbb86ad9&amp;color=0,0,0&amp;vpa=80&amp;vtp=1"/>
          <p:cNvSpPr/>
          <p:nvPr/>
        </p:nvSpPr>
        <p:spPr>
          <a:xfrm>
            <a:off x="50499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BD.163_2#aa49e86f8.choices?vja=1&amp;pid=ccbb86ad9&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limitations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FiloBot.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current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FiloBot.</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components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FiloBot.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unique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feature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FiloBot’s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design.</a:t>
            </a:r>
            <a:endParaRPr lang="en-US" altLang="zh-CN" sz="2000" dirty="0"/>
          </a:p>
        </p:txBody>
      </p:sp>
      <p:sp>
        <p:nvSpPr>
          <p:cNvPr id="5" name="QC_7_AS.165_1#aa49e86f8?vja=1&amp;pid=ccbb86ad9&amp;color=0,0,0&amp;vtp=1"/>
          <p:cNvSpPr/>
          <p:nvPr/>
        </p:nvSpPr>
        <p:spPr>
          <a:xfrm>
            <a:off x="722376" y="2077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主旨大意题。根据第四段中的it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already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employed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deconstructing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behaviour可知，FiloBot目前被用于解构植物行为，下文列举了其模仿攀爬植物寻找支撑物的行为的例子，因此，该段主要介绍了FiloBot当前的应用情况。</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C_7_BD.166_1#d8e5def1d?vja=1&amp;pid=ccbb86ad9&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suitable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text?(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67_1#d8e5def1d.bracket?vja=1&amp;pid=ccbb86ad9&amp;color=0,0,0&amp;vpa=81&amp;vtp=1"/>
          <p:cNvSpPr/>
          <p:nvPr/>
        </p:nvSpPr>
        <p:spPr>
          <a:xfrm>
            <a:off x="7242239"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166_2#d8e5def1d.choices?vja=1&amp;pid=ccbb86ad9&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Robotics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Glimpse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Robotics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Plant-Inspired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Innovation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Robotics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Misunderstanding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Kingdom</a:t>
            </a:r>
            <a:endParaRPr lang="en-US" altLang="zh-CN" sz="2000" dirty="0"/>
          </a:p>
        </p:txBody>
      </p:sp>
      <p:sp>
        <p:nvSpPr>
          <p:cNvPr id="5" name="QC_7_AS.168_1#d8e5def1d?vja=1&amp;pid=ccbb86ad9&amp;color=0,0,0&amp;vtp=1"/>
          <p:cNvSpPr/>
          <p:nvPr/>
        </p:nvSpPr>
        <p:spPr>
          <a:xfrm>
            <a:off x="722376" y="2839847"/>
            <a:ext cx="10753344" cy="1532509"/>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主旨大意题。通读全文内容，尤其根据第一段最后一句可知，文章主要介绍了马佐拉伊博士和她的团队最近推出了一种名为“FiloBot”的机器人，它的灵感来源于攀爬植物。马佐拉伊博士希望这样的项目能激励其他机器人专家从植物中获得灵感，开发出全新的技术。由此可知，C项（机器人学领域中受植物启发的一大发明）适合做本文的标题。</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M_6_BD.169_1#0b4de6656?vja=1&amp;pid=16276aca3&amp;color=0,0,0&amp;vtp=1&amp;bt=1"/>
          <p:cNvSpPr/>
          <p:nvPr/>
        </p:nvSpPr>
        <p:spPr>
          <a:xfrm>
            <a:off x="722376" y="900000"/>
            <a:ext cx="10753344" cy="4191000"/>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[河南南阳六校2025高二期末联考]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rapidly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consider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computer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technology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ancient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Mobile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phones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1990s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bricks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displays.1.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period,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quickly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necessary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wonder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easy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technology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digital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computers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invented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decades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ago.</a:t>
            </a:r>
            <a:endParaRPr lang="en-US" altLang="zh-CN" sz="2000" dirty="0"/>
          </a:p>
          <a:p>
            <a:pPr algn="just">
              <a:lnSpc>
                <a:spcPct val="1250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Folklore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attempts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programmable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devices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reflect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long-standing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ambition.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possibilities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intelligent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machines,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imagining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benefits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dangers.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wonder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OpenAI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released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quickly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widespread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attention,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significant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towards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realising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ancient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dream.</a:t>
            </a:r>
            <a:endParaRPr lang="en-US" altLang="zh-CN" sz="2000" dirty="0"/>
          </a:p>
          <a:p>
            <a:pPr algn="just">
              <a:lnSpc>
                <a:spcPct val="125000"/>
              </a:lnSpc>
            </a:pPr>
            <a:endParaRPr lang="en-US" altLang="zh-CN" sz="2000" dirty="0"/>
          </a:p>
        </p:txBody>
      </p:sp>
      <p:sp>
        <p:nvSpPr>
          <p:cNvPr id="3" name="QM_6_AN.170_1#0b4de6656.blank?vja=1&amp;pid=16276aca3&amp;color=0,0,0&amp;vpa=82&amp;vtp=1"/>
          <p:cNvSpPr/>
          <p:nvPr/>
        </p:nvSpPr>
        <p:spPr>
          <a:xfrm>
            <a:off x="6695567" y="1623900"/>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M_6_AN.171_1#0b4de6656.blank?vja=1&amp;pid=16276aca3&amp;color=0,0,0&amp;vpa=83&amp;vtp=1"/>
          <p:cNvSpPr/>
          <p:nvPr/>
        </p:nvSpPr>
        <p:spPr>
          <a:xfrm>
            <a:off x="1481201" y="3147900"/>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69_1#0b4de6656?vja=1&amp;pid=16276aca3&amp;color=0,0,0&amp;vtp=1&amp;bt=1">
            <a:extLst>
              <a:ext uri="{FF2B5EF4-FFF2-40B4-BE49-F238E27FC236}">
                <a16:creationId xmlns:a16="http://schemas.microsoft.com/office/drawing/2014/main" id="{6AA5218E-C774-FD71-DA93-E9142D66F1F3}"/>
              </a:ext>
            </a:extLst>
          </p:cNvPr>
          <p:cNvSpPr/>
          <p:nvPr/>
        </p:nvSpPr>
        <p:spPr>
          <a:xfrm>
            <a:off x="722376" y="900000"/>
            <a:ext cx="10753344" cy="3395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Computers</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artificial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intelligence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greatly.3.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computer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technology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familiar,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easy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technologies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innovations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already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do.4.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particularly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course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fundamental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accelerated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（加速）：</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Investments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technology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rapidly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increased,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computation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shortened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months.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major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technological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innovations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positive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negative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consequences.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already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AI.5.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endParaRPr lang="en-US" altLang="zh-CN" sz="2000" dirty="0"/>
          </a:p>
        </p:txBody>
      </p:sp>
      <p:sp>
        <p:nvSpPr>
          <p:cNvPr id="3" name="QM_6_AN.172_1#0b4de6656.blank?vja=1&amp;pid=16276aca3&amp;color=0,0,0&amp;vpa=84&amp;vtp=1">
            <a:extLst>
              <a:ext uri="{FF2B5EF4-FFF2-40B4-BE49-F238E27FC236}">
                <a16:creationId xmlns:a16="http://schemas.microsoft.com/office/drawing/2014/main" id="{8597FAE8-479F-FFE5-9724-C8994C719466}"/>
              </a:ext>
            </a:extLst>
          </p:cNvPr>
          <p:cNvSpPr/>
          <p:nvPr/>
        </p:nvSpPr>
        <p:spPr>
          <a:xfrm>
            <a:off x="9048052" y="861900"/>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M_6_AN.173_1#0b4de6656.blank?vja=1&amp;pid=16276aca3&amp;color=0,0,0&amp;vpa=85&amp;vtp=1">
            <a:extLst>
              <a:ext uri="{FF2B5EF4-FFF2-40B4-BE49-F238E27FC236}">
                <a16:creationId xmlns:a16="http://schemas.microsoft.com/office/drawing/2014/main" id="{811A9783-40B4-2134-1031-DA937CB16EB3}"/>
              </a:ext>
            </a:extLst>
          </p:cNvPr>
          <p:cNvSpPr/>
          <p:nvPr/>
        </p:nvSpPr>
        <p:spPr>
          <a:xfrm>
            <a:off x="10160127" y="2004900"/>
            <a:ext cx="2127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a:t>
            </a:r>
            <a:endParaRPr lang="en-US" altLang="zh-CN" sz="2000" dirty="0"/>
          </a:p>
        </p:txBody>
      </p:sp>
      <p:sp>
        <p:nvSpPr>
          <p:cNvPr id="5" name="QM_6_AN.174_1#0b4de6656.blank?vja=1&amp;pid=16276aca3&amp;color=0,0,0&amp;vpa=86&amp;vtp=1">
            <a:extLst>
              <a:ext uri="{FF2B5EF4-FFF2-40B4-BE49-F238E27FC236}">
                <a16:creationId xmlns:a16="http://schemas.microsoft.com/office/drawing/2014/main" id="{69C7EDAD-56EB-4EDF-5AEE-E348CEA8B144}"/>
              </a:ext>
            </a:extLst>
          </p:cNvPr>
          <p:cNvSpPr/>
          <p:nvPr/>
        </p:nvSpPr>
        <p:spPr>
          <a:xfrm>
            <a:off x="3922776" y="3909900"/>
            <a:ext cx="198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t>
            </a:r>
            <a:endParaRPr lang="en-US" altLang="zh-CN" sz="2000" dirty="0"/>
          </a:p>
        </p:txBody>
      </p:sp>
    </p:spTree>
    <p:extLst>
      <p:ext uri="{BB962C8B-B14F-4D97-AF65-F5344CB8AC3E}">
        <p14:creationId xmlns:p14="http://schemas.microsoft.com/office/powerpoint/2010/main" val="405789620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M_6_BD.175_1#0b4de6656?vja=1&amp;pid=16276aca3&amp;color=0,0,0&amp;vtp=1&amp;bt=1"/>
          <p:cNvSpPr/>
          <p:nvPr/>
        </p:nvSpPr>
        <p:spPr>
          <a:xfrm>
            <a:off x="722376" y="896112"/>
            <a:ext cx="10753344" cy="2633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development.</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field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C.Humans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dreamed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machines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ancient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decades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computers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cards.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E.And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hitting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limits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soon.</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F.As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technology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powerful,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increase.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G.A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technological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powerful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probably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deserves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attention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experts.</a:t>
            </a:r>
            <a:endParaRPr lang="en-US" altLang="zh-CN" sz="2000" dirty="0"/>
          </a:p>
        </p:txBody>
      </p:sp>
      <p:sp>
        <p:nvSpPr>
          <p:cNvPr id="3" name="QM_6_EX.176_1#0b4de6656?vja=1&amp;pid=16276aca3&amp;color=0,0,0&amp;vtp=1"/>
          <p:cNvSpPr/>
          <p:nvPr/>
        </p:nvSpPr>
        <p:spPr>
          <a:xfrm>
            <a:off x="722376" y="3563747"/>
            <a:ext cx="10753344" cy="1113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本文是一篇议论文。文章通过回顾计算机技术的飞速迭代，引出人工智能这一古老梦想的实现。它论述了人工智能虽已发展壮大，但仍处于早期，其发展趋势正不断加速，并将在未来产生更深远的影响。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B_7_BD.177_1#4969369ce?vja=1&amp;pid=0b4de6656&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7_AN.178_1#4969369ce.blank?vja=1&amp;pid=0b4de6656&amp;color=0,0,0&amp;vpa=87&amp;vtp=1"/>
          <p:cNvSpPr/>
          <p:nvPr/>
        </p:nvSpPr>
        <p:spPr>
          <a:xfrm>
            <a:off x="1024001" y="8580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B_7_AS.179_1#4969369ce?vja=1&amp;pid=0b4de6656&amp;color=0,0,0&amp;vtp=1"/>
          <p:cNvSpPr/>
          <p:nvPr/>
        </p:nvSpPr>
        <p:spPr>
          <a:xfrm>
            <a:off x="722376" y="1315847"/>
            <a:ext cx="10753344" cy="1528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空前的句子以20世纪90年代的手机为例说明科技的快速变化，空后介绍它们发展迅速，并成为我们日常生活中必要的部分。由此可知，设空处应承上启下，继续列举相关的例子，呼应“科技发展迅速”这一论点。D项（在那之前的二十年，计算机的主要存储器是巨大的卡片）呼应上文的compu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technology，符合语境。故选D项。</a:t>
            </a:r>
            <a:endParaRPr lang="en-US" altLang="zh-CN" sz="2200" dirty="0"/>
          </a:p>
        </p:txBody>
      </p:sp>
      <p:sp>
        <p:nvSpPr>
          <p:cNvPr id="5" name="QB_7_BD.180_1#a7815214c?vja=1&amp;pid=0b4de6656&amp;color=0,0,0&amp;vtp=1"/>
          <p:cNvSpPr/>
          <p:nvPr/>
        </p:nvSpPr>
        <p:spPr>
          <a:xfrm>
            <a:off x="722376" y="28723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7_AN.181_1#a7815214c.blank?vja=1&amp;pid=0b4de6656&amp;color=0,0,0&amp;vpa=88&amp;vtp=1"/>
          <p:cNvSpPr/>
          <p:nvPr/>
        </p:nvSpPr>
        <p:spPr>
          <a:xfrm>
            <a:off x="1036701" y="28342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7" name="QB_7_AS.182_1#a7815214c?vja=1&amp;pid=0b4de6656&amp;color=0,0,0&amp;vtp=1"/>
          <p:cNvSpPr/>
          <p:nvPr/>
        </p:nvSpPr>
        <p:spPr>
          <a:xfrm>
            <a:off x="722376" y="32970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是本段的中心句，其后的句子提到了“这种存在已久的愿望”。由此可知，设空处应引出“存在已久的愿望”具体所指，结合本段内容可知，此处指人类创造智能机器的梦想。C项（自古以来，人类就梦想着创造会思考的机器）中的si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ancient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times和空后long-standing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ambition相呼应，符合语境。故选C项。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B_7_BD.183_1#1bb345d95?vja=1&amp;pid=0b4de6656&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7_AN.184_1#1bb345d95.blank?vja=1&amp;pid=0b4de6656&amp;color=0,0,0&amp;vpa=89&amp;vtp=1"/>
          <p:cNvSpPr/>
          <p:nvPr/>
        </p:nvSpPr>
        <p:spPr>
          <a:xfrm>
            <a:off x="1024001" y="8580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B_7_AS.185_1#1bb345d95?vja=1&amp;pid=0b4de6656&amp;color=0,0,0&amp;vtp=1"/>
          <p:cNvSpPr/>
          <p:nvPr/>
        </p:nvSpPr>
        <p:spPr>
          <a:xfrm>
            <a:off x="722376" y="13158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空前介绍计算机和人工智能已经有了很大的发展，而空后则强调最深刻的变化尚未到来，上下文之间存在转折关系，表明虽然人工智能已有很大发展，但仍处于早期阶段。A项（然而，我们仍处于发展的早期阶段）中的However与前文形成转折，且与空后内容衔接，强调未来还有更大变化，符合语境。故选A项。</a:t>
            </a:r>
            <a:endParaRPr lang="en-US" altLang="zh-CN" sz="2200" dirty="0"/>
          </a:p>
        </p:txBody>
      </p:sp>
      <p:sp>
        <p:nvSpPr>
          <p:cNvPr id="5" name="QB_7_BD.186_1#7f5449a26?vja=1&amp;pid=0b4de6656&amp;color=0,0,0&amp;vtp=1"/>
          <p:cNvSpPr/>
          <p:nvPr/>
        </p:nvSpPr>
        <p:spPr>
          <a:xfrm>
            <a:off x="722376" y="2885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7_AN.187_1#7f5449a26.blank?vja=1&amp;pid=0b4de6656&amp;color=0,0,0&amp;vpa=90&amp;vtp=1"/>
          <p:cNvSpPr/>
          <p:nvPr/>
        </p:nvSpPr>
        <p:spPr>
          <a:xfrm>
            <a:off x="1036701" y="2846959"/>
            <a:ext cx="2127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a:t>
            </a:r>
            <a:endParaRPr lang="en-US" altLang="zh-CN" sz="2000" dirty="0"/>
          </a:p>
        </p:txBody>
      </p:sp>
      <p:sp>
        <p:nvSpPr>
          <p:cNvPr id="7" name="QB_7_AS.188_1#7f5449a26?vja=1&amp;pid=0b4de6656&amp;color=0,0,0&amp;vtp=1"/>
          <p:cNvSpPr/>
          <p:nvPr/>
        </p:nvSpPr>
        <p:spPr>
          <a:xfrm>
            <a:off x="722376" y="3309747"/>
            <a:ext cx="10753344" cy="1913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空前的句子陈述了人工智能已在多方面改变我们。空后的句子以On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trary开头，指出基本趋势在过去十年已加速，设空处应说明人工智能发展的趋势没有放缓的迹象。E项（而且没有迹象表明这些趋势会马上达到任何极限）起到了过渡作用，承接上文，并与下文内容形成对比，其中的the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trends指代前文人工智能带来的多种改变，且与空后的fundamental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trends相呼应，符合语境。故选E项。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B_7_BD.189_1#c84a1f1e6?vja=1&amp;pid=0b4de6656&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7_AN.190_1#c84a1f1e6.blank?vja=1&amp;pid=0b4de6656&amp;color=0,0,0&amp;vpa=91&amp;vtp=1"/>
          <p:cNvSpPr/>
          <p:nvPr/>
        </p:nvSpPr>
        <p:spPr>
          <a:xfrm>
            <a:off x="1049401" y="858013"/>
            <a:ext cx="198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t>
            </a:r>
            <a:endParaRPr lang="en-US" altLang="zh-CN" sz="2000" dirty="0"/>
          </a:p>
        </p:txBody>
      </p:sp>
      <p:sp>
        <p:nvSpPr>
          <p:cNvPr id="4" name="QB_7_AS.191_1#c84a1f1e6?vja=1&amp;pid=0b4de6656&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为全文的结尾。空前的句子明确指出人工智能和所有重大技术一样，已带来一系列积极和消极的后果。F项（随着这项技术变得越来越强大，其影响还将增强）承接前文，说明技术进步与其带来的影响之间的关系，符合语境。故选F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C_4#088b0560d.fixed?vja=1&amp;pid=71612bcf1&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02</a:t>
            </a:r>
            <a:endParaRPr lang="en-US" altLang="zh-CN" sz="7200" dirty="0"/>
          </a:p>
        </p:txBody>
      </p:sp>
      <p:sp>
        <p:nvSpPr>
          <p:cNvPr id="3" name="C_4#088b0560d.fixed?vja=1&amp;pid=71612bcf1&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Lesson</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2</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Aha</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Moment</a:t>
            </a:r>
            <a:endParaRPr lang="en-US" altLang="zh-CN" sz="4400" dirty="0"/>
          </a:p>
        </p:txBody>
      </p:sp>
      <p:pic>
        <p:nvPicPr>
          <p:cNvPr id="4" name="C_4#088b0560d.fixed?vja=1&amp;pid=71612bcf1&amp;color=0,0,0&amp;tib=255,255,255&amp;vtp=1" descr="preencoded.png"/>
          <p:cNvPicPr>
            <a:picLocks noChangeAspect="1"/>
          </p:cNvPicPr>
          <p:nvPr/>
        </p:nvPicPr>
        <p:blipFill>
          <a:blip r:embed="rId3"/>
          <a:stretch>
            <a:fillRect/>
          </a:stretch>
        </p:blipFill>
        <p:spPr>
          <a:xfrm>
            <a:off x="6336792" y="4517136"/>
            <a:ext cx="365760" cy="457200"/>
          </a:xfrm>
          <a:prstGeom prst="rect">
            <a:avLst/>
          </a:prstGeom>
        </p:spPr>
      </p:pic>
      <p:sp>
        <p:nvSpPr>
          <p:cNvPr id="5" name="C_4_BD#088b0560d.fixed?vja=1&amp;pid=71612bcf1&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Ⅰ</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Vocabulary</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&amp;</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Grammar</a:t>
            </a:r>
            <a:endParaRPr lang="en-US" altLang="zh-CN" sz="2800" dirty="0"/>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P_6_BD#eb6cf2015?vja=1&amp;pid=cf896abcf&amp;color=0,0,0&amp;vtp=1&amp;bt=1"/>
          <p:cNvSpPr/>
          <p:nvPr/>
        </p:nvSpPr>
        <p:spPr>
          <a:xfrm>
            <a:off x="722376" y="896112"/>
            <a:ext cx="10753344" cy="1062863"/>
          </a:xfrm>
          <a:prstGeom prst="rect">
            <a:avLst/>
          </a:prstGeom>
          <a:noFill/>
          <a:ln/>
        </p:spPr>
        <p:txBody>
          <a:bodyPr wrap="square" lIns="0" tIns="0" rIns="0" bIns="0" rtlCol="0" anchor="t"/>
          <a:lstStyle/>
          <a:p>
            <a:pPr algn="l">
              <a:lnSpc>
                <a:spcPct val="119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在空白处填入1</a:t>
            </a:r>
            <a:r>
              <a:rPr lang="en-US" altLang="zh-CN" sz="2000" b="0" i="0">
                <a:solidFill>
                  <a:srgbClr val="000000"/>
                </a:solidFill>
                <a:latin typeface="Times New Roman" pitchFamily="34" charset="0"/>
                <a:ea typeface="微软雅黑" pitchFamily="34" charset="-122"/>
                <a:cs typeface="Times New Roman" pitchFamily="34" charset="-120"/>
              </a:rPr>
              <a:t>个适当的单词或括号内单词的正确形式。</a:t>
            </a:r>
          </a:p>
          <a:p>
            <a:pPr marL="0" marR="0" lvl="0" indent="0" algn="just" defTabSz="914400" rtl="0" eaLnBrk="1" fontAlgn="auto" latinLnBrk="0" hangingPunct="1">
              <a:lnSpc>
                <a:spcPct val="119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first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computer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was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invented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improve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（accurate）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of</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missiles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military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wars.</a:t>
            </a:r>
            <a:endParaRPr lang="en-US" altLang="zh-CN" sz="2000" dirty="0"/>
          </a:p>
        </p:txBody>
      </p:sp>
      <p:sp>
        <p:nvSpPr>
          <p:cNvPr id="4" name="QB_6_AN.2_1#eb6cf2015.blank?vja=1&amp;pid=cf896abcf&amp;color=0,0,0&amp;vpa=1&amp;vtp=1"/>
          <p:cNvSpPr/>
          <p:nvPr/>
        </p:nvSpPr>
        <p:spPr>
          <a:xfrm>
            <a:off x="6389116" y="1208024"/>
            <a:ext cx="958850" cy="337439"/>
          </a:xfrm>
          <a:prstGeom prst="rect">
            <a:avLst/>
          </a:prstGeom>
          <a:noFill/>
          <a:ln/>
        </p:spPr>
        <p:txBody>
          <a:bodyPr wrap="none" lIns="0" tIns="0" rIns="0" bIns="0" rtlCol="0" anchor="t"/>
          <a:lstStyle/>
          <a:p>
            <a:pPr algn="ctr">
              <a:lnSpc>
                <a:spcPct val="119000"/>
              </a:lnSpc>
            </a:pPr>
            <a:r>
              <a:rPr lang="en-US" altLang="zh-CN" sz="2000" b="0" i="0" dirty="0">
                <a:solidFill>
                  <a:srgbClr val="FF0000"/>
                </a:solidFill>
                <a:latin typeface="Times New Roman" pitchFamily="34" charset="0"/>
                <a:ea typeface="微软雅黑" pitchFamily="34" charset="-122"/>
                <a:cs typeface="Times New Roman" pitchFamily="34" charset="-120"/>
              </a:rPr>
              <a:t>accuracy</a:t>
            </a:r>
            <a:endParaRPr lang="en-US" altLang="zh-CN" sz="2000" dirty="0"/>
          </a:p>
        </p:txBody>
      </p:sp>
      <p:sp>
        <p:nvSpPr>
          <p:cNvPr id="5" name="QB_6_AS.3_1#352bbcc00?vja=1&amp;pid=cf896abcf&amp;color=0,0,0&amp;vtp=1"/>
          <p:cNvSpPr/>
          <p:nvPr/>
        </p:nvSpPr>
        <p:spPr>
          <a:xfrm>
            <a:off x="722376" y="2029270"/>
            <a:ext cx="10753344" cy="1099122"/>
          </a:xfrm>
          <a:prstGeom prst="rect">
            <a:avLst/>
          </a:prstGeom>
          <a:noFill/>
          <a:ln/>
        </p:spPr>
        <p:txBody>
          <a:bodyPr wrap="square" lIns="0" tIns="0" rIns="0" bIns="0" rtlCol="0" anchor="t"/>
          <a:lstStyle/>
          <a:p>
            <a:pPr algn="l">
              <a:lnSpc>
                <a:spcPct val="119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句意为：第一台计算机是为了提高军事战争中导弹的准确性而发明的。设空处作动词improve的宾语，前有定冠词the，后有介词of，应填名词形式，意为“准确性”，为不可数名词。故填accuracy。</a:t>
            </a:r>
            <a:endParaRPr lang="en-US" altLang="zh-CN" sz="2200" dirty="0"/>
          </a:p>
        </p:txBody>
      </p:sp>
      <p:sp>
        <p:nvSpPr>
          <p:cNvPr id="6" name="QB_6_BD.4_1#cbdac5be9?vja=1&amp;pid=cf896abcf&amp;color=0,0,0&amp;vtp=1"/>
          <p:cNvSpPr/>
          <p:nvPr/>
        </p:nvSpPr>
        <p:spPr>
          <a:xfrm>
            <a:off x="722376" y="3162173"/>
            <a:ext cx="10753344" cy="696849"/>
          </a:xfrm>
          <a:prstGeom prst="rect">
            <a:avLst/>
          </a:prstGeom>
          <a:noFill/>
          <a:ln/>
        </p:spPr>
        <p:txBody>
          <a:bodyPr wrap="square" lIns="0" tIns="0" rIns="0" bIns="0" rtlCol="0" anchor="t"/>
          <a:lstStyle/>
          <a:p>
            <a:pPr algn="just">
              <a:lnSpc>
                <a:spcPct val="119000"/>
              </a:lnSpc>
            </a:pPr>
            <a:r>
              <a:rPr lang="en-US" altLang="zh-CN" sz="2000" b="0" i="0" dirty="0">
                <a:solidFill>
                  <a:srgbClr val="000000"/>
                </a:solidFill>
                <a:latin typeface="Times New Roman" pitchFamily="34" charset="0"/>
                <a:ea typeface="微软雅黑" pitchFamily="34" charset="-122"/>
                <a:cs typeface="Times New Roman" pitchFamily="34" charset="-120"/>
              </a:rPr>
              <a:t>2.As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（product）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wrote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classics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ancient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poetry.</a:t>
            </a:r>
            <a:endParaRPr lang="en-US" altLang="zh-CN" sz="2000" dirty="0"/>
          </a:p>
        </p:txBody>
      </p:sp>
      <p:sp>
        <p:nvSpPr>
          <p:cNvPr id="7" name="QB_6_AN.5_1#cbdac5be9.blank?vja=1&amp;pid=cf896abcf&amp;color=0,0,0&amp;vpa=2&amp;vtp=1"/>
          <p:cNvSpPr/>
          <p:nvPr/>
        </p:nvSpPr>
        <p:spPr>
          <a:xfrm>
            <a:off x="1708214" y="3111373"/>
            <a:ext cx="1141413" cy="337439"/>
          </a:xfrm>
          <a:prstGeom prst="rect">
            <a:avLst/>
          </a:prstGeom>
          <a:noFill/>
          <a:ln/>
        </p:spPr>
        <p:txBody>
          <a:bodyPr wrap="none" lIns="0" tIns="0" rIns="0" bIns="0" rtlCol="0" anchor="t"/>
          <a:lstStyle/>
          <a:p>
            <a:pPr algn="ctr">
              <a:lnSpc>
                <a:spcPct val="119000"/>
              </a:lnSpc>
            </a:pPr>
            <a:r>
              <a:rPr lang="en-US" altLang="zh-CN" sz="2000" b="0" i="0" dirty="0">
                <a:solidFill>
                  <a:srgbClr val="FF0000"/>
                </a:solidFill>
                <a:latin typeface="Times New Roman" pitchFamily="34" charset="0"/>
                <a:ea typeface="微软雅黑" pitchFamily="34" charset="-122"/>
                <a:cs typeface="Times New Roman" pitchFamily="34" charset="-120"/>
              </a:rPr>
              <a:t>productive</a:t>
            </a:r>
            <a:endParaRPr lang="en-US" altLang="zh-CN" sz="2000" dirty="0"/>
          </a:p>
        </p:txBody>
      </p:sp>
      <p:sp>
        <p:nvSpPr>
          <p:cNvPr id="8" name="QB_6_AS.6_1#cbdac5be9?vja=1&amp;pid=cf896abcf&amp;color=0,0,0&amp;vtp=1"/>
          <p:cNvSpPr/>
          <p:nvPr/>
        </p:nvSpPr>
        <p:spPr>
          <a:xfrm>
            <a:off x="722376" y="3924872"/>
            <a:ext cx="10753344" cy="736410"/>
          </a:xfrm>
          <a:prstGeom prst="rect">
            <a:avLst/>
          </a:prstGeom>
          <a:noFill/>
          <a:ln/>
        </p:spPr>
        <p:txBody>
          <a:bodyPr wrap="square" lIns="0" tIns="0" rIns="0" bIns="0" rtlCol="0" anchor="t"/>
          <a:lstStyle/>
          <a:p>
            <a:pPr algn="l">
              <a:lnSpc>
                <a:spcPct val="119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句意为：作为一位多产的诗人，杜甫写了很多中国古诗史上的经典作品。设空处为形容词作定语，修饰poet，意为“多产的”，故填productive。</a:t>
            </a:r>
            <a:endParaRPr lang="en-US" altLang="zh-CN" sz="2200" dirty="0"/>
          </a:p>
        </p:txBody>
      </p:sp>
      <p:sp>
        <p:nvSpPr>
          <p:cNvPr id="9" name="QB_6_BD.7_1#41201b29b?vja=1&amp;pid=cf896abcf&amp;color=0,0,0&amp;vtp=1"/>
          <p:cNvSpPr/>
          <p:nvPr/>
        </p:nvSpPr>
        <p:spPr>
          <a:xfrm>
            <a:off x="722376" y="4698873"/>
            <a:ext cx="10753344" cy="696849"/>
          </a:xfrm>
          <a:prstGeom prst="rect">
            <a:avLst/>
          </a:prstGeom>
          <a:noFill/>
          <a:ln/>
        </p:spPr>
        <p:txBody>
          <a:bodyPr wrap="square" lIns="0" tIns="0" rIns="0" bIns="0" rtlCol="0" anchor="t"/>
          <a:lstStyle/>
          <a:p>
            <a:pPr algn="just">
              <a:lnSpc>
                <a:spcPct val="119000"/>
              </a:lnSpc>
            </a:pPr>
            <a:r>
              <a:rPr lang="en-US" altLang="zh-CN" sz="2000" b="0" i="0" dirty="0">
                <a:solidFill>
                  <a:srgbClr val="000000"/>
                </a:solidFill>
                <a:latin typeface="Times New Roman" pitchFamily="34" charset="0"/>
                <a:ea typeface="微软雅黑" pitchFamily="34" charset="-122"/>
                <a:cs typeface="Times New Roman" pitchFamily="34" charset="-120"/>
              </a:rPr>
              <a:t>3.Up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crosstalk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nationwide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（entertain）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walks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endParaRPr lang="en-US" altLang="zh-CN" sz="2000" dirty="0"/>
          </a:p>
        </p:txBody>
      </p:sp>
      <p:sp>
        <p:nvSpPr>
          <p:cNvPr id="10" name="QB_6_AN.8_1#41201b29b.blank?vja=1&amp;pid=cf896abcf&amp;color=0,0,0&amp;vpa=3&amp;vtp=1"/>
          <p:cNvSpPr/>
          <p:nvPr/>
        </p:nvSpPr>
        <p:spPr>
          <a:xfrm>
            <a:off x="7152894" y="4660773"/>
            <a:ext cx="1449388" cy="337439"/>
          </a:xfrm>
          <a:prstGeom prst="rect">
            <a:avLst/>
          </a:prstGeom>
          <a:noFill/>
          <a:ln/>
        </p:spPr>
        <p:txBody>
          <a:bodyPr wrap="none" lIns="0" tIns="0" rIns="0" bIns="0" rtlCol="0" anchor="t"/>
          <a:lstStyle/>
          <a:p>
            <a:pPr algn="ctr">
              <a:lnSpc>
                <a:spcPct val="119000"/>
              </a:lnSpc>
            </a:pPr>
            <a:r>
              <a:rPr lang="en-US" altLang="zh-CN" sz="2000" b="0" i="0" dirty="0">
                <a:solidFill>
                  <a:srgbClr val="FF0000"/>
                </a:solidFill>
                <a:latin typeface="Times New Roman" pitchFamily="34" charset="0"/>
                <a:ea typeface="微软雅黑" pitchFamily="34" charset="-122"/>
                <a:cs typeface="Times New Roman" pitchFamily="34" charset="-120"/>
              </a:rPr>
              <a:t>entertainment</a:t>
            </a:r>
            <a:endParaRPr lang="en-US" altLang="zh-CN" sz="2000" dirty="0"/>
          </a:p>
        </p:txBody>
      </p:sp>
      <p:sp>
        <p:nvSpPr>
          <p:cNvPr id="11" name="QB_6_AS.9_1#41201b29b?vja=1&amp;pid=cf896abcf&amp;color=0,0,0&amp;vtp=1"/>
          <p:cNvSpPr/>
          <p:nvPr/>
        </p:nvSpPr>
        <p:spPr>
          <a:xfrm>
            <a:off x="722376" y="5461572"/>
            <a:ext cx="10753344" cy="736410"/>
          </a:xfrm>
          <a:prstGeom prst="rect">
            <a:avLst/>
          </a:prstGeom>
          <a:noFill/>
          <a:ln/>
        </p:spPr>
        <p:txBody>
          <a:bodyPr wrap="square" lIns="0" tIns="0" rIns="0" bIns="0" rtlCol="0" anchor="t"/>
          <a:lstStyle/>
          <a:p>
            <a:pPr algn="l">
              <a:lnSpc>
                <a:spcPct val="119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句意为：时至今日，相声已成为一种受各界人士喜爱的全国性娱乐活动。设空处作has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become的宾语，其前有不定冠词a和形容词nationwide修饰，应用名词单数。故填entertainment。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P spid="10" grpId="0" build="p" animBg="1"/>
      <p:bldP spid="11"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P_6_BD#91628e2a8?vja=1&amp;pid=0abefe0ce&amp;color=0,0,0&amp;vtp=1&amp;bt=1"/>
          <p:cNvSpPr/>
          <p:nvPr/>
        </p:nvSpPr>
        <p:spPr>
          <a:xfrm>
            <a:off x="722376" y="896112"/>
            <a:ext cx="10753344" cy="1113155"/>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在空白处填入1</a:t>
            </a:r>
            <a:r>
              <a:rPr lang="en-US" altLang="zh-CN" sz="2000" b="0" i="0">
                <a:solidFill>
                  <a:srgbClr val="000000"/>
                </a:solidFill>
                <a:latin typeface="Times New Roman" pitchFamily="34" charset="0"/>
                <a:ea typeface="微软雅黑" pitchFamily="34" charset="-122"/>
                <a:cs typeface="Times New Roman" pitchFamily="34" charset="-120"/>
              </a:rPr>
              <a:t>个适当的单词或括号内单词的正确形式。</a:t>
            </a:r>
          </a:p>
          <a:p>
            <a:pPr marL="0" marR="0" lvl="0" indent="0" algn="just"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1.Every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learner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advised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make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frequent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（evaluate）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of</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their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studies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each</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stage.</a:t>
            </a:r>
            <a:endParaRPr lang="en-US" altLang="zh-CN" sz="2000" dirty="0"/>
          </a:p>
        </p:txBody>
      </p:sp>
      <p:sp>
        <p:nvSpPr>
          <p:cNvPr id="4" name="QB_6_AN.193_1#91628e2a8.blank?vja=1&amp;pid=0abefe0ce&amp;color=0,0,0&amp;vpa=92&amp;vtp=1"/>
          <p:cNvSpPr/>
          <p:nvPr/>
        </p:nvSpPr>
        <p:spPr>
          <a:xfrm>
            <a:off x="6039739" y="1239012"/>
            <a:ext cx="11128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evaluation</a:t>
            </a:r>
            <a:endParaRPr lang="en-US" altLang="zh-CN" sz="2000" dirty="0"/>
          </a:p>
        </p:txBody>
      </p:sp>
      <p:sp>
        <p:nvSpPr>
          <p:cNvPr id="5" name="QB_6_AS.194_1#4ab33e868?vja=1&amp;pid=0abefe0ce&amp;color=0,0,0&amp;vtp=1"/>
          <p:cNvSpPr/>
          <p:nvPr/>
        </p:nvSpPr>
        <p:spPr>
          <a:xfrm>
            <a:off x="722376" y="2087245"/>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句意为：建议每位学习者在每个阶段都应经常对自己的学业进行评价。分析句子成分可知，设空处作动词make的宾语，且空前有不定冠词a及形容词frequent修饰，应用名词单数。故填evaluation。</a:t>
            </a:r>
            <a:endParaRPr lang="en-US" altLang="zh-CN" sz="2200" dirty="0"/>
          </a:p>
        </p:txBody>
      </p:sp>
      <p:sp>
        <p:nvSpPr>
          <p:cNvPr id="6" name="QB_6_BD.195_1#523c213fa?vja=1&amp;pid=0abefe0ce&amp;color=0,0,0&amp;vtp=1"/>
          <p:cNvSpPr/>
          <p:nvPr/>
        </p:nvSpPr>
        <p:spPr>
          <a:xfrm>
            <a:off x="722376" y="3281045"/>
            <a:ext cx="10753344" cy="732155"/>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generally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believed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success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arises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perspiration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（inspire）.</a:t>
            </a:r>
            <a:endParaRPr lang="en-US" altLang="zh-CN" sz="2000" dirty="0"/>
          </a:p>
        </p:txBody>
      </p:sp>
      <p:sp>
        <p:nvSpPr>
          <p:cNvPr id="7" name="QB_6_AN.196_1#523c213fa.blank?vja=1&amp;pid=0abefe0ce&amp;color=0,0,0&amp;vpa=93&amp;vtp=1"/>
          <p:cNvSpPr/>
          <p:nvPr/>
        </p:nvSpPr>
        <p:spPr>
          <a:xfrm>
            <a:off x="10252139" y="3230245"/>
            <a:ext cx="11398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inspiration</a:t>
            </a:r>
            <a:endParaRPr lang="en-US" altLang="zh-CN" sz="2000" dirty="0"/>
          </a:p>
        </p:txBody>
      </p:sp>
      <p:sp>
        <p:nvSpPr>
          <p:cNvPr id="8" name="QB_6_AS.197_1#523c213fa?vja=1&amp;pid=0abefe0ce&amp;color=0,0,0&amp;vtp=1"/>
          <p:cNvSpPr/>
          <p:nvPr/>
        </p:nvSpPr>
        <p:spPr>
          <a:xfrm>
            <a:off x="722376" y="4081145"/>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句意为：人们通常认为成功源自汗水和灵感。设空处与perspiration并列作介词of的宾语，应用名词，意为“灵感”，此时为不可数名词。故填inspiration。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98_1#086ee84ef?vja=1&amp;pid=0abefe0ce&amp;color=0,0,0&amp;vtp=1">
            <a:extLst>
              <a:ext uri="{FF2B5EF4-FFF2-40B4-BE49-F238E27FC236}">
                <a16:creationId xmlns:a16="http://schemas.microsoft.com/office/drawing/2014/main" id="{08FDB84B-3692-31C6-A2CF-12E07ED44C2E}"/>
              </a:ext>
            </a:extLst>
          </p:cNvPr>
          <p:cNvSpPr/>
          <p:nvPr/>
        </p:nvSpPr>
        <p:spPr>
          <a:xfrm>
            <a:off x="722376" y="900000"/>
            <a:ext cx="10753344" cy="732155"/>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audience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applause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his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（incredible）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brilliant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performance.</a:t>
            </a:r>
            <a:endParaRPr lang="en-US" altLang="zh-CN" sz="2000" dirty="0"/>
          </a:p>
        </p:txBody>
      </p:sp>
      <p:sp>
        <p:nvSpPr>
          <p:cNvPr id="3" name="QB_6_AS.200_1#086ee84ef?vja=1&amp;pid=0abefe0ce&amp;color=0,0,0&amp;vtp=1">
            <a:extLst>
              <a:ext uri="{FF2B5EF4-FFF2-40B4-BE49-F238E27FC236}">
                <a16:creationId xmlns:a16="http://schemas.microsoft.com/office/drawing/2014/main" id="{0B7B73E9-C108-03F7-9C5E-4E01F4EAB2F8}"/>
              </a:ext>
            </a:extLst>
          </p:cNvPr>
          <p:cNvSpPr/>
          <p:nvPr/>
        </p:nvSpPr>
        <p:spPr>
          <a:xfrm>
            <a:off x="722376" y="1706245"/>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句意为：观众对他精彩绝伦的表演报以一阵掌声。设空处应用副词作状语，修饰形容词brilliant。故填incredibly。</a:t>
            </a:r>
            <a:endParaRPr lang="en-US" altLang="zh-CN" sz="2200" dirty="0"/>
          </a:p>
        </p:txBody>
      </p:sp>
      <p:sp>
        <p:nvSpPr>
          <p:cNvPr id="4" name="QB_6_AN.199_1#086ee84ef.blank?vja=1&amp;pid=0abefe0ce&amp;color=0,0,0&amp;vpa=94&amp;vtp=1">
            <a:extLst>
              <a:ext uri="{FF2B5EF4-FFF2-40B4-BE49-F238E27FC236}">
                <a16:creationId xmlns:a16="http://schemas.microsoft.com/office/drawing/2014/main" id="{C02924F9-CB3D-CCF9-FE7B-0ABFAB122D65}"/>
              </a:ext>
            </a:extLst>
          </p:cNvPr>
          <p:cNvSpPr/>
          <p:nvPr/>
        </p:nvSpPr>
        <p:spPr>
          <a:xfrm>
            <a:off x="7541324" y="849200"/>
            <a:ext cx="10842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incredibly</a:t>
            </a:r>
            <a:endParaRPr lang="en-US" altLang="zh-CN" sz="2000" dirty="0"/>
          </a:p>
        </p:txBody>
      </p:sp>
    </p:spTree>
    <p:extLst>
      <p:ext uri="{BB962C8B-B14F-4D97-AF65-F5344CB8AC3E}">
        <p14:creationId xmlns:p14="http://schemas.microsoft.com/office/powerpoint/2010/main" val="372871473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bg/>
                                          </p:spTgt>
                                        </p:tgtEl>
                                        <p:attrNameLst>
                                          <p:attrName>style.visibility</p:attrName>
                                        </p:attrNameLst>
                                      </p:cBhvr>
                                      <p:to>
                                        <p:strVal val="visible"/>
                                      </p:to>
                                    </p:set>
                                    <p:animEffect transition="in" filter="fade">
                                      <p:cBhvr>
                                        <p:cTn id="15" dur="500"/>
                                        <p:tgtEl>
                                          <p:spTgt spid="3">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B_6_BD.201_1#03999013c?vja=1&amp;pid=0abefe0ce&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continuous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（emerge）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scientific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breakthroughs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definitely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rapid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growth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global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economy.</a:t>
            </a:r>
            <a:endParaRPr lang="en-US" altLang="zh-CN" sz="2000" dirty="0"/>
          </a:p>
        </p:txBody>
      </p:sp>
      <p:sp>
        <p:nvSpPr>
          <p:cNvPr id="3" name="QB_6_AN.202_1#03999013c.blank?vja=1&amp;pid=0abefe0ce&amp;color=0,0,0&amp;vpa=95&amp;vtp=1"/>
          <p:cNvSpPr/>
          <p:nvPr/>
        </p:nvSpPr>
        <p:spPr>
          <a:xfrm>
            <a:off x="2755392" y="845313"/>
            <a:ext cx="115112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emergence</a:t>
            </a:r>
            <a:endParaRPr lang="en-US" altLang="zh-CN" sz="2000" dirty="0"/>
          </a:p>
        </p:txBody>
      </p:sp>
      <p:sp>
        <p:nvSpPr>
          <p:cNvPr id="4" name="QB_6_AS.203_1#03999013c?vja=1&amp;pid=0abefe0ce&amp;color=0,0,0&amp;vtp=1"/>
          <p:cNvSpPr/>
          <p:nvPr/>
        </p:nvSpPr>
        <p:spPr>
          <a:xfrm>
            <a:off x="722376" y="1696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句意为：科学突破的持续出现无疑加速了全球经济的快速增长。设空处作主语，其前有定冠词The和形容词continuous修饰，须用名词，意为“出现”，为不可数名词。故填emergence。</a:t>
            </a:r>
            <a:endParaRPr lang="en-US" altLang="zh-CN" sz="2200" dirty="0"/>
          </a:p>
        </p:txBody>
      </p:sp>
      <p:sp>
        <p:nvSpPr>
          <p:cNvPr id="5" name="QB_6_BD.204_1#142c6361b?vja=1&amp;pid=0abefe0ce&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concerned,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success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merely</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coincidence.</a:t>
            </a:r>
            <a:endParaRPr lang="en-US" altLang="zh-CN" sz="2000" dirty="0"/>
          </a:p>
        </p:txBody>
      </p:sp>
      <p:sp>
        <p:nvSpPr>
          <p:cNvPr id="6" name="QB_6_AN.205_1#142c6361b.blank?vja=1&amp;pid=0abefe0ce&amp;color=0,0,0&amp;vpa=96&amp;vtp=1"/>
          <p:cNvSpPr/>
          <p:nvPr/>
        </p:nvSpPr>
        <p:spPr>
          <a:xfrm>
            <a:off x="7643876" y="2453259"/>
            <a:ext cx="3111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by</a:t>
            </a:r>
            <a:endParaRPr lang="en-US" altLang="zh-CN" sz="2000" dirty="0"/>
          </a:p>
        </p:txBody>
      </p:sp>
      <p:sp>
        <p:nvSpPr>
          <p:cNvPr id="7" name="QB_6_AS.206_1#142c6361b?vja=1&amp;pid=0abefe0ce&amp;color=0,0,0&amp;vtp=1"/>
          <p:cNvSpPr/>
          <p:nvPr/>
        </p:nvSpPr>
        <p:spPr>
          <a:xfrm>
            <a:off x="722376" y="28872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句意为：在我看来，成功不可能仅仅靠巧合获得。by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coincidence意为“碰巧”。故填by。</a:t>
            </a:r>
            <a:endParaRPr lang="en-US" altLang="zh-CN" sz="2200" dirty="0"/>
          </a:p>
        </p:txBody>
      </p:sp>
      <p:sp>
        <p:nvSpPr>
          <p:cNvPr id="8" name="QB_6_BD.207_1#814b6bc9b?vja=1&amp;pid=0abefe0ce&amp;color=0,0,0&amp;vtp=1"/>
          <p:cNvSpPr/>
          <p:nvPr/>
        </p:nvSpPr>
        <p:spPr>
          <a:xfrm>
            <a:off x="722376" y="3279965"/>
            <a:ext cx="10753344" cy="732155"/>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6.At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pictures,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memories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flashed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of</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sudden.</a:t>
            </a:r>
            <a:endParaRPr lang="en-US" altLang="zh-CN" sz="2000" dirty="0"/>
          </a:p>
        </p:txBody>
      </p:sp>
      <p:sp>
        <p:nvSpPr>
          <p:cNvPr id="9" name="QB_6_AN.208_1#814b6bc9b.blank?vja=1&amp;pid=0abefe0ce&amp;color=0,0,0&amp;vpa=97&amp;vtp=1"/>
          <p:cNvSpPr/>
          <p:nvPr/>
        </p:nvSpPr>
        <p:spPr>
          <a:xfrm>
            <a:off x="11179239" y="3241865"/>
            <a:ext cx="169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0" name="QB_6_AS.209_1#814b6bc9b?vja=1&amp;pid=0abefe0ce&amp;color=0,0,0&amp;vtp=1"/>
          <p:cNvSpPr/>
          <p:nvPr/>
        </p:nvSpPr>
        <p:spPr>
          <a:xfrm>
            <a:off x="722376" y="4081145"/>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句意为：一看到这些老照片，我的记忆突然闪回到我的大学生活。all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sudden为固定短语，意为“突然”。故填a。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10_1#d996823e5?vja=1&amp;pid=0abefe0ce&amp;color=0,0,0&amp;vtp=1">
            <a:extLst>
              <a:ext uri="{FF2B5EF4-FFF2-40B4-BE49-F238E27FC236}">
                <a16:creationId xmlns:a16="http://schemas.microsoft.com/office/drawing/2014/main" id="{EE16021F-D705-1F8C-6932-58E0A29344EC}"/>
              </a:ext>
            </a:extLst>
          </p:cNvPr>
          <p:cNvSpPr/>
          <p:nvPr/>
        </p:nvSpPr>
        <p:spPr>
          <a:xfrm>
            <a:off x="722376" y="900000"/>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7.</a:t>
            </a:r>
            <a:r>
              <a:rPr lang="en-US" altLang="zh-CN" sz="2000" b="0" i="0">
                <a:solidFill>
                  <a:srgbClr val="000000"/>
                </a:solidFill>
                <a:latin typeface="Times New Roman" pitchFamily="34" charset="0"/>
                <a:ea typeface="微软雅黑" pitchFamily="34" charset="-122"/>
                <a:cs typeface="Times New Roman" pitchFamily="34" charset="-120"/>
              </a:rPr>
              <a:t>It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（occur）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left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behind!</a:t>
            </a:r>
            <a:endParaRPr lang="en-US" altLang="zh-CN" sz="2000" dirty="0"/>
          </a:p>
        </p:txBody>
      </p:sp>
      <p:sp>
        <p:nvSpPr>
          <p:cNvPr id="3" name="QB_6_AS.212_1#d996823e5?vja=1&amp;pid=0abefe0ce&amp;color=0,0,0&amp;vtp=1">
            <a:extLst>
              <a:ext uri="{FF2B5EF4-FFF2-40B4-BE49-F238E27FC236}">
                <a16:creationId xmlns:a16="http://schemas.microsoft.com/office/drawing/2014/main" id="{4B9BB172-6B4E-1E30-3AEB-4E271CEB7070}"/>
              </a:ext>
            </a:extLst>
          </p:cNvPr>
          <p:cNvSpPr/>
          <p:nvPr/>
        </p:nvSpPr>
        <p:spPr>
          <a:xfrm>
            <a:off x="722376" y="13285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句意为：我想起来我忘记带走我的书了！</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occurs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sb</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为固定句式，意为“某人想起</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”，其中it为形式主语，that引导的从句为真正的主语。根据从句的时态为过去完成时可知，设空处应为发生在过去的动作，用一般过去时。故填occurred。</a:t>
            </a:r>
            <a:endParaRPr lang="en-US" altLang="zh-CN" sz="2200" dirty="0"/>
          </a:p>
        </p:txBody>
      </p:sp>
      <p:sp>
        <p:nvSpPr>
          <p:cNvPr id="4" name="QB_6_AN.211_1#d996823e5.blank?vja=1&amp;pid=0abefe0ce&amp;color=0,0,0&amp;vpa=98&amp;vtp=1">
            <a:extLst>
              <a:ext uri="{FF2B5EF4-FFF2-40B4-BE49-F238E27FC236}">
                <a16:creationId xmlns:a16="http://schemas.microsoft.com/office/drawing/2014/main" id="{429A5C76-7E8C-CD89-1B76-48094397D721}"/>
              </a:ext>
            </a:extLst>
          </p:cNvPr>
          <p:cNvSpPr/>
          <p:nvPr/>
        </p:nvSpPr>
        <p:spPr>
          <a:xfrm>
            <a:off x="1266889" y="861900"/>
            <a:ext cx="944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occurred</a:t>
            </a:r>
            <a:endParaRPr lang="en-US" altLang="zh-CN" sz="2000" dirty="0"/>
          </a:p>
        </p:txBody>
      </p:sp>
    </p:spTree>
    <p:extLst>
      <p:ext uri="{BB962C8B-B14F-4D97-AF65-F5344CB8AC3E}">
        <p14:creationId xmlns:p14="http://schemas.microsoft.com/office/powerpoint/2010/main" val="352489295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bg/>
                                          </p:spTgt>
                                        </p:tgtEl>
                                        <p:attrNameLst>
                                          <p:attrName>style.visibility</p:attrName>
                                        </p:attrNameLst>
                                      </p:cBhvr>
                                      <p:to>
                                        <p:strVal val="visible"/>
                                      </p:to>
                                    </p:set>
                                    <p:animEffect transition="in" filter="fade">
                                      <p:cBhvr>
                                        <p:cTn id="15" dur="500"/>
                                        <p:tgtEl>
                                          <p:spTgt spid="3">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QB_6_BD.213_1#93ce0355e?vja=1&amp;pid=0abefe0ce&amp;color=0,0,0&amp;vtp=1&amp;bt=1"/>
          <p:cNvSpPr/>
          <p:nvPr/>
        </p:nvSpPr>
        <p:spPr>
          <a:xfrm>
            <a:off x="722376" y="896113"/>
            <a:ext cx="10753344" cy="732155"/>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8.To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actual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progress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month.</a:t>
            </a:r>
            <a:endParaRPr lang="en-US" altLang="zh-CN" sz="2000" dirty="0"/>
          </a:p>
        </p:txBody>
      </p:sp>
      <p:sp>
        <p:nvSpPr>
          <p:cNvPr id="3" name="QB_6_AN.214_1#93ce0355e.blank?vja=1&amp;pid=0abefe0ce&amp;color=0,0,0&amp;vpa=99&amp;vtp=1"/>
          <p:cNvSpPr/>
          <p:nvPr/>
        </p:nvSpPr>
        <p:spPr>
          <a:xfrm>
            <a:off x="6191822" y="858013"/>
            <a:ext cx="170656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made</a:t>
            </a:r>
            <a:endParaRPr lang="en-US" altLang="zh-CN" sz="2000" dirty="0"/>
          </a:p>
        </p:txBody>
      </p:sp>
      <p:sp>
        <p:nvSpPr>
          <p:cNvPr id="4" name="QB_6_AS.215_1#93ce0355e?vja=1&amp;pid=0abefe0ce&amp;color=0,0,0&amp;vtp=1"/>
          <p:cNvSpPr/>
          <p:nvPr/>
        </p:nvSpPr>
        <p:spPr>
          <a:xfrm>
            <a:off x="722376" y="1706245"/>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句意为：更糟糕的是，截至上个月末，没有取得多少实质性进展。分析句子结构可知，设空处作谓语；再根据时间状语by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month可知，设空处应使用过去完成时，且progress和make之间为被动关系，应用被动语态。故填had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made。</a:t>
            </a:r>
            <a:endParaRPr lang="en-US" altLang="zh-CN" sz="2200" dirty="0"/>
          </a:p>
        </p:txBody>
      </p:sp>
      <p:sp>
        <p:nvSpPr>
          <p:cNvPr id="5" name="QB_6_BD.216_1#40abb4e73?vja=1&amp;pid=0abefe0ce&amp;color=0,0,0&amp;vtp=1"/>
          <p:cNvSpPr/>
          <p:nvPr/>
        </p:nvSpPr>
        <p:spPr>
          <a:xfrm>
            <a:off x="722376" y="2885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9.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process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accidentally.</a:t>
            </a:r>
            <a:endParaRPr lang="en-US" altLang="zh-CN" sz="2000" dirty="0"/>
          </a:p>
        </p:txBody>
      </p:sp>
      <p:sp>
        <p:nvSpPr>
          <p:cNvPr id="6" name="QB_6_AN.217_1#40abb4e73.blank?vja=1&amp;pid=0abefe0ce&amp;color=0,0,0&amp;vpa=100&amp;vtp=1"/>
          <p:cNvSpPr/>
          <p:nvPr/>
        </p:nvSpPr>
        <p:spPr>
          <a:xfrm>
            <a:off x="1036701" y="2846959"/>
            <a:ext cx="3397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As</a:t>
            </a:r>
            <a:endParaRPr lang="en-US" altLang="zh-CN" sz="2000" dirty="0"/>
          </a:p>
        </p:txBody>
      </p:sp>
      <p:sp>
        <p:nvSpPr>
          <p:cNvPr id="7" name="QB_6_AS.218_1#40abb4e73?vja=1&amp;pid=0abefe0ce&amp;color=0,0,0&amp;vtp=1"/>
          <p:cNvSpPr/>
          <p:nvPr/>
        </p:nvSpPr>
        <p:spPr>
          <a:xfrm>
            <a:off x="722376" y="33097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句意为：正如通常情况一样，创作过程并非偶然出现。设空处引导非限制性定语从句，代替后面整个主句的内容，表示“正如</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”。故填As。</a:t>
            </a:r>
            <a:endParaRPr lang="en-US" altLang="zh-CN" sz="2200" dirty="0"/>
          </a:p>
        </p:txBody>
      </p:sp>
      <p:sp>
        <p:nvSpPr>
          <p:cNvPr id="8" name="QB_6_BD.219_1#42190f130?vja=1&amp;pid=0abefe0ce&amp;color=0,0,0&amp;vtp=1"/>
          <p:cNvSpPr/>
          <p:nvPr/>
        </p:nvSpPr>
        <p:spPr>
          <a:xfrm>
            <a:off x="722376" y="4122547"/>
            <a:ext cx="10753344" cy="732155"/>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10.David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reached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stage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eagerness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a:t>
            </a:r>
            <a:endParaRPr lang="en-US" altLang="zh-CN" sz="2000" dirty="0"/>
          </a:p>
        </p:txBody>
      </p:sp>
      <p:sp>
        <p:nvSpPr>
          <p:cNvPr id="9" name="QB_6_AN.220_1#42190f130.blank?vja=1&amp;pid=0abefe0ce&amp;color=0,0,0&amp;vpa=101&amp;vtp=1"/>
          <p:cNvSpPr/>
          <p:nvPr/>
        </p:nvSpPr>
        <p:spPr>
          <a:xfrm>
            <a:off x="4288854" y="4084447"/>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where</a:t>
            </a:r>
            <a:endParaRPr lang="en-US" altLang="zh-CN" sz="2000" dirty="0"/>
          </a:p>
        </p:txBody>
      </p:sp>
      <p:sp>
        <p:nvSpPr>
          <p:cNvPr id="10" name="QB_6_AS.221_1#42190f130?vja=1&amp;pid=0abefe0ce&amp;color=0,0,0&amp;vtp=1"/>
          <p:cNvSpPr/>
          <p:nvPr/>
        </p:nvSpPr>
        <p:spPr>
          <a:xfrm>
            <a:off x="722376" y="4932045"/>
            <a:ext cx="10753344" cy="1151509"/>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句意为：戴维已经到了不想掩饰自己想改变计划的渴望的地步。设空处引导限制性定语从句，stage是先行词，在此表示抽象地点，从句中缺少地点状语，因此使用关系副词where引导该从句。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p:sp>
        <p:nvSpPr>
          <p:cNvPr id="2" name="QM_6_BD.222_1#27e43a9c5?vja=1&amp;pid=170ca0fbb&amp;color=0,0,0&amp;vtp=1&amp;bt=1"/>
          <p:cNvSpPr/>
          <p:nvPr/>
        </p:nvSpPr>
        <p:spPr>
          <a:xfrm>
            <a:off x="722376" y="900000"/>
            <a:ext cx="10753344" cy="4572000"/>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[江苏徐州2025高二期末]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阅读下面短文，在空白处填入1个适当的单词或括号内单词的正确形式。</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“bringing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suitcase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become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popular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travellers.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Foreign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tourists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packing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from</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teacups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hanfu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trendy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Chinese-designed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shift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indicates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tourists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experiences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truly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connect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themselves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Shopping”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begins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policy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support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optimised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consumption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shopping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convenient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minimum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point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overseas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traveller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tax-refund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（lower）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500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yuan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yuan</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encouraging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Foreign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tourists’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shopping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increasingly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packed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products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（feature）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aesthetics,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products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clothing.</a:t>
            </a:r>
            <a:endParaRPr lang="en-US" altLang="zh-CN" sz="2000" dirty="0"/>
          </a:p>
          <a:p>
            <a:pPr algn="just">
              <a:lnSpc>
                <a:spcPct val="125000"/>
              </a:lnSpc>
            </a:pPr>
            <a:endParaRPr lang="en-US" altLang="zh-CN" sz="2000" dirty="0"/>
          </a:p>
        </p:txBody>
      </p:sp>
      <p:sp>
        <p:nvSpPr>
          <p:cNvPr id="3" name="QM_6_AN.223_1#27e43a9c5.blank?vja=1&amp;pid=170ca0fbb&amp;color=0,0,0&amp;vpa=102&amp;vtp=1"/>
          <p:cNvSpPr/>
          <p:nvPr/>
        </p:nvSpPr>
        <p:spPr>
          <a:xfrm>
            <a:off x="9838309" y="1623900"/>
            <a:ext cx="169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M_6_AN.224_1#27e43a9c5.blank?vja=1&amp;pid=170ca0fbb&amp;color=0,0,0&amp;vpa=103&amp;vtp=1"/>
          <p:cNvSpPr/>
          <p:nvPr/>
        </p:nvSpPr>
        <p:spPr>
          <a:xfrm>
            <a:off x="10264839" y="2004900"/>
            <a:ext cx="10969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traditional</a:t>
            </a:r>
            <a:endParaRPr lang="en-US" altLang="zh-CN" sz="2000" dirty="0"/>
          </a:p>
        </p:txBody>
      </p:sp>
      <p:sp>
        <p:nvSpPr>
          <p:cNvPr id="5" name="QM_6_AN.225_1#27e43a9c5.blank?vja=1&amp;pid=170ca0fbb&amp;color=0,0,0&amp;vpa=104&amp;vtp=1"/>
          <p:cNvSpPr/>
          <p:nvPr/>
        </p:nvSpPr>
        <p:spPr>
          <a:xfrm>
            <a:off x="3427476" y="2766900"/>
            <a:ext cx="11271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that/which</a:t>
            </a:r>
            <a:endParaRPr lang="en-US" altLang="zh-CN" sz="2000" dirty="0"/>
          </a:p>
        </p:txBody>
      </p:sp>
      <p:sp>
        <p:nvSpPr>
          <p:cNvPr id="6" name="QM_6_AN.226_1#27e43a9c5.blank?vja=1&amp;pid=170ca0fbb&amp;color=0,0,0&amp;vpa=105&amp;vtp=1"/>
          <p:cNvSpPr/>
          <p:nvPr/>
        </p:nvSpPr>
        <p:spPr>
          <a:xfrm>
            <a:off x="998601" y="4290900"/>
            <a:ext cx="1946275"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lowered</a:t>
            </a:r>
            <a:endParaRPr lang="en-US" altLang="zh-CN" sz="2000" dirty="0"/>
          </a:p>
        </p:txBody>
      </p:sp>
      <p:sp>
        <p:nvSpPr>
          <p:cNvPr id="7" name="QM_6_AN.227_1#27e43a9c5.blank?vja=1&amp;pid=170ca0fbb&amp;color=0,0,0&amp;vpa=106&amp;vtp=1"/>
          <p:cNvSpPr/>
          <p:nvPr/>
        </p:nvSpPr>
        <p:spPr>
          <a:xfrm>
            <a:off x="9021509" y="4659200"/>
            <a:ext cx="971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featuring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22_1#27e43a9c5?vja=1&amp;pid=170ca0fbb&amp;color=0,0,0&amp;vtp=1&amp;bt=1">
            <a:extLst>
              <a:ext uri="{FF2B5EF4-FFF2-40B4-BE49-F238E27FC236}">
                <a16:creationId xmlns:a16="http://schemas.microsoft.com/office/drawing/2014/main" id="{F4DE4F84-41BC-5EA6-5DB3-2BD759D6564F}"/>
              </a:ext>
            </a:extLst>
          </p:cNvPr>
          <p:cNvSpPr/>
          <p:nvPr/>
        </p:nvSpPr>
        <p:spPr>
          <a:xfrm>
            <a:off x="722376" y="900000"/>
            <a:ext cx="10753344" cy="3014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Foreign</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visitors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objects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lifestyle-integrated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artefacts.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Behind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Shopping”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boom</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gradual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identity.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shopping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travelling,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foreign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visitors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intimate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Shopping”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milestone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appeal,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deep-rooted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identity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evolving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“lifestyle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innovator,”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global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perceptions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shopping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cart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bridge,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carrying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dynamic,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inclusive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civilisation.</a:t>
            </a:r>
            <a:endParaRPr lang="en-US" altLang="zh-CN" sz="2000" dirty="0"/>
          </a:p>
        </p:txBody>
      </p:sp>
      <p:sp>
        <p:nvSpPr>
          <p:cNvPr id="3" name="QM_6_EX.233_1#27e43a9c5?vja=1&amp;pid=170ca0fbb&amp;color=0,0,0&amp;vtp=1">
            <a:extLst>
              <a:ext uri="{FF2B5EF4-FFF2-40B4-BE49-F238E27FC236}">
                <a16:creationId xmlns:a16="http://schemas.microsoft.com/office/drawing/2014/main" id="{08BD8053-425C-94FF-D6EC-857F038D1EE1}"/>
              </a:ext>
            </a:extLst>
          </p:cNvPr>
          <p:cNvSpPr/>
          <p:nvPr/>
        </p:nvSpPr>
        <p:spPr>
          <a:xfrm>
            <a:off x="722376" y="3957447"/>
            <a:ext cx="10753344" cy="732155"/>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本文是一篇新闻报道。文章介绍了“中国购”成为新热潮的现象，指出外国游客的购物选择反映了中国从“世界工厂”到“生活方式创新者”的形象转变，并探讨了这一现象背后的意义。</a:t>
            </a:r>
            <a:endParaRPr lang="en-US" altLang="zh-CN" sz="2000" dirty="0"/>
          </a:p>
        </p:txBody>
      </p:sp>
      <p:sp>
        <p:nvSpPr>
          <p:cNvPr id="4" name="QM_6_AN.228_1#27e43a9c5.blank?vja=1&amp;pid=170ca0fbb&amp;color=0,0,0&amp;vpa=107&amp;vtp=1">
            <a:extLst>
              <a:ext uri="{FF2B5EF4-FFF2-40B4-BE49-F238E27FC236}">
                <a16:creationId xmlns:a16="http://schemas.microsoft.com/office/drawing/2014/main" id="{6EB92B0A-6AB5-A5BC-D6A6-B1A9AC876925}"/>
              </a:ext>
            </a:extLst>
          </p:cNvPr>
          <p:cNvSpPr/>
          <p:nvPr/>
        </p:nvSpPr>
        <p:spPr>
          <a:xfrm>
            <a:off x="7283450" y="861900"/>
            <a:ext cx="381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but</a:t>
            </a:r>
            <a:endParaRPr lang="en-US" altLang="zh-CN" sz="2000" dirty="0"/>
          </a:p>
        </p:txBody>
      </p:sp>
      <p:sp>
        <p:nvSpPr>
          <p:cNvPr id="5" name="QM_6_AN.229_1#27e43a9c5.blank?vja=1&amp;pid=170ca0fbb&amp;color=0,0,0&amp;vpa=108&amp;vtp=1">
            <a:extLst>
              <a:ext uri="{FF2B5EF4-FFF2-40B4-BE49-F238E27FC236}">
                <a16:creationId xmlns:a16="http://schemas.microsoft.com/office/drawing/2014/main" id="{BC5519C6-9867-B901-86C6-A2BBDF7BCDF6}"/>
              </a:ext>
            </a:extLst>
          </p:cNvPr>
          <p:cNvSpPr/>
          <p:nvPr/>
        </p:nvSpPr>
        <p:spPr>
          <a:xfrm>
            <a:off x="6167120" y="1242900"/>
            <a:ext cx="407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lies</a:t>
            </a:r>
            <a:endParaRPr lang="en-US" altLang="zh-CN" sz="2000" dirty="0"/>
          </a:p>
        </p:txBody>
      </p:sp>
      <p:sp>
        <p:nvSpPr>
          <p:cNvPr id="6" name="QM_6_AN.230_1#27e43a9c5.blank?vja=1&amp;pid=170ca0fbb&amp;color=0,0,0&amp;vpa=109&amp;vtp=1">
            <a:extLst>
              <a:ext uri="{FF2B5EF4-FFF2-40B4-BE49-F238E27FC236}">
                <a16:creationId xmlns:a16="http://schemas.microsoft.com/office/drawing/2014/main" id="{BBE6084B-C42C-4EEF-E361-2CBC5FD4DD02}"/>
              </a:ext>
            </a:extLst>
          </p:cNvPr>
          <p:cNvSpPr/>
          <p:nvPr/>
        </p:nvSpPr>
        <p:spPr>
          <a:xfrm>
            <a:off x="8569770" y="1611200"/>
            <a:ext cx="9731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exposure</a:t>
            </a:r>
            <a:endParaRPr lang="en-US" altLang="zh-CN" sz="2000" dirty="0"/>
          </a:p>
        </p:txBody>
      </p:sp>
      <p:sp>
        <p:nvSpPr>
          <p:cNvPr id="7" name="QM_6_AN.231_1#27e43a9c5.blank?vja=1&amp;pid=170ca0fbb&amp;color=0,0,0&amp;vpa=110&amp;vtp=1">
            <a:extLst>
              <a:ext uri="{FF2B5EF4-FFF2-40B4-BE49-F238E27FC236}">
                <a16:creationId xmlns:a16="http://schemas.microsoft.com/office/drawing/2014/main" id="{EBF73432-103F-4BDE-5F35-582E0FE56947}"/>
              </a:ext>
            </a:extLst>
          </p:cNvPr>
          <p:cNvSpPr/>
          <p:nvPr/>
        </p:nvSpPr>
        <p:spPr>
          <a:xfrm>
            <a:off x="5139944" y="2766900"/>
            <a:ext cx="549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from</a:t>
            </a:r>
            <a:endParaRPr lang="en-US" altLang="zh-CN" sz="2000" dirty="0"/>
          </a:p>
        </p:txBody>
      </p:sp>
      <p:sp>
        <p:nvSpPr>
          <p:cNvPr id="8" name="QM_6_AN.232_1#27e43a9c5.blank?vja=1&amp;pid=170ca0fbb&amp;color=0,0,0&amp;vpa=111&amp;vtp=1">
            <a:extLst>
              <a:ext uri="{FF2B5EF4-FFF2-40B4-BE49-F238E27FC236}">
                <a16:creationId xmlns:a16="http://schemas.microsoft.com/office/drawing/2014/main" id="{02E5E06F-30E7-0AA7-2973-2095038BC6D3}"/>
              </a:ext>
            </a:extLst>
          </p:cNvPr>
          <p:cNvSpPr/>
          <p:nvPr/>
        </p:nvSpPr>
        <p:spPr>
          <a:xfrm>
            <a:off x="7552754" y="3147900"/>
            <a:ext cx="590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filled</a:t>
            </a:r>
            <a:endParaRPr lang="en-US" altLang="zh-CN" sz="2000" dirty="0"/>
          </a:p>
        </p:txBody>
      </p:sp>
    </p:spTree>
    <p:extLst>
      <p:ext uri="{BB962C8B-B14F-4D97-AF65-F5344CB8AC3E}">
        <p14:creationId xmlns:p14="http://schemas.microsoft.com/office/powerpoint/2010/main" val="411876786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bg/>
                                          </p:spTgt>
                                        </p:tgtEl>
                                        <p:attrNameLst>
                                          <p:attrName>style.visibility</p:attrName>
                                        </p:attrNameLst>
                                      </p:cBhvr>
                                      <p:to>
                                        <p:strVal val="visible"/>
                                      </p:to>
                                    </p:set>
                                    <p:animEffect transition="in" filter="fade">
                                      <p:cBhvr>
                                        <p:cTn id="47" dur="500"/>
                                        <p:tgtEl>
                                          <p:spTgt spid="3">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
                                            <p:txEl>
                                              <p:pRg st="0" end="0"/>
                                            </p:txEl>
                                          </p:spTgt>
                                        </p:tgtEl>
                                        <p:attrNameLst>
                                          <p:attrName>style.visibility</p:attrName>
                                        </p:attrNameLst>
                                      </p:cBhvr>
                                      <p:to>
                                        <p:strVal val="visible"/>
                                      </p:to>
                                    </p:set>
                                    <p:animEffect transition="in" filter="fade">
                                      <p:cBhvr>
                                        <p:cTn id="5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p:sp>
        <p:nvSpPr>
          <p:cNvPr id="2" name="QB_7_BD.234_1#dac04a064?vja=1&amp;pid=27e43a9c5&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7_AN.235_1#dac04a064.blank?vja=1&amp;pid=27e43a9c5&amp;color=0,0,0&amp;vpa=112&amp;vtp=1"/>
          <p:cNvSpPr/>
          <p:nvPr/>
        </p:nvSpPr>
        <p:spPr>
          <a:xfrm>
            <a:off x="1062101" y="858013"/>
            <a:ext cx="169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B_7_AS.236_1#dac04a064?vja=1&amp;pid=27e43a9c5&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句意为：“带个空箱子来中国”的想法最近已成为游客中的一个流行妙招。tip在此意为“实用的提示”，为可数名词，结合句意可知，此处表泛指，应用不定冠词修饰。popular的发音以辅音音素开头，故填a。</a:t>
            </a:r>
            <a:endParaRPr lang="en-US" altLang="zh-CN" sz="2200" dirty="0"/>
          </a:p>
        </p:txBody>
      </p:sp>
      <p:sp>
        <p:nvSpPr>
          <p:cNvPr id="5" name="QB_7_BD.237_1#51c6fe8fc?vja=1&amp;pid=27e43a9c5&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__________</a:t>
            </a:r>
            <a:endParaRPr lang="en-US" altLang="zh-CN" sz="2000" dirty="0"/>
          </a:p>
        </p:txBody>
      </p:sp>
      <p:sp>
        <p:nvSpPr>
          <p:cNvPr id="6" name="QB_7_AN.238_1#51c6fe8fc.blank?vja=1&amp;pid=27e43a9c5&amp;color=0,0,0&amp;vpa=113&amp;vtp=1"/>
          <p:cNvSpPr/>
          <p:nvPr/>
        </p:nvSpPr>
        <p:spPr>
          <a:xfrm>
            <a:off x="1036701" y="2465959"/>
            <a:ext cx="10969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traditional</a:t>
            </a:r>
            <a:endParaRPr lang="en-US" altLang="zh-CN" sz="2000" dirty="0"/>
          </a:p>
        </p:txBody>
      </p:sp>
      <p:sp>
        <p:nvSpPr>
          <p:cNvPr id="7" name="QB_7_AS.239_1#51c6fe8fc?vja=1&amp;pid=27e43a9c5&amp;color=0,0,0&amp;vtp=1"/>
          <p:cNvSpPr/>
          <p:nvPr/>
        </p:nvSpPr>
        <p:spPr>
          <a:xfrm>
            <a:off x="722376" y="2928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句意为：外国游客正在打包中国的生活用品，从传统的茶杯和汉服到中国设计的时髦玩具。设空处在句中作定语，修饰名词teacups和</a:t>
            </a:r>
            <a:r>
              <a:rPr lang="en-US" altLang="zh-CN" sz="2000" b="0" i="1" dirty="0">
                <a:solidFill>
                  <a:srgbClr val="385723"/>
                </a:solidFill>
                <a:latin typeface="Times New Roman" pitchFamily="34" charset="0"/>
                <a:ea typeface="微软雅黑" pitchFamily="34" charset="-122"/>
                <a:cs typeface="Times New Roman" pitchFamily="34" charset="-120"/>
              </a:rPr>
              <a:t>hanfu</a:t>
            </a:r>
            <a:r>
              <a:rPr lang="en-US" altLang="zh-CN" sz="2000" b="0" i="0" dirty="0">
                <a:solidFill>
                  <a:srgbClr val="385723"/>
                </a:solidFill>
                <a:latin typeface="Times New Roman" pitchFamily="34" charset="0"/>
                <a:ea typeface="微软雅黑" pitchFamily="34" charset="-122"/>
                <a:cs typeface="Times New Roman" pitchFamily="34" charset="-120"/>
              </a:rPr>
              <a:t>，应用形容词，意为“传统的”。故填traditional。</a:t>
            </a:r>
            <a:endParaRPr lang="en-US" altLang="zh-CN" sz="2200" dirty="0"/>
          </a:p>
        </p:txBody>
      </p:sp>
      <p:sp>
        <p:nvSpPr>
          <p:cNvPr id="8" name="QB_7_BD.240_1#e16c86469?vja=1&amp;pid=27e43a9c5&amp;color=0,0,0&amp;vtp=1"/>
          <p:cNvSpPr/>
          <p:nvPr/>
        </p:nvSpPr>
        <p:spPr>
          <a:xfrm>
            <a:off x="722376" y="3735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__________</a:t>
            </a:r>
            <a:endParaRPr lang="en-US" altLang="zh-CN" sz="2000" dirty="0"/>
          </a:p>
        </p:txBody>
      </p:sp>
      <p:sp>
        <p:nvSpPr>
          <p:cNvPr id="9" name="QB_7_AN.241_1#e16c86469.blank?vja=1&amp;pid=27e43a9c5&amp;color=0,0,0&amp;vpa=114&amp;vtp=1"/>
          <p:cNvSpPr/>
          <p:nvPr/>
        </p:nvSpPr>
        <p:spPr>
          <a:xfrm>
            <a:off x="1024001" y="3697859"/>
            <a:ext cx="11271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that/which</a:t>
            </a:r>
            <a:endParaRPr lang="en-US" altLang="zh-CN" sz="2000" dirty="0"/>
          </a:p>
        </p:txBody>
      </p:sp>
      <p:sp>
        <p:nvSpPr>
          <p:cNvPr id="10" name="QB_7_AS.242_1#e16c86469?vja=1&amp;pid=27e43a9c5&amp;color=0,0,0&amp;vtp=1"/>
          <p:cNvSpPr/>
          <p:nvPr/>
        </p:nvSpPr>
        <p:spPr>
          <a:xfrm>
            <a:off x="722376" y="41606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种转变表明，游客现在寻求能够真正将自己与当地生活方式联系起来的体验。设空处引导限制性定语从句，修饰先行词experiences，先行词指物，关系词在从句中作主语，故用关系代词that或which引导该从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p:sp>
        <p:nvSpPr>
          <p:cNvPr id="2" name="QB_7_BD.243_1#a3678a337?vja=1&amp;pid=27e43a9c5&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_________________</a:t>
            </a:r>
            <a:endParaRPr lang="en-US" altLang="zh-CN" sz="2000" dirty="0"/>
          </a:p>
        </p:txBody>
      </p:sp>
      <p:sp>
        <p:nvSpPr>
          <p:cNvPr id="3" name="QB_7_AN.244_1#a3678a337.blank?vja=1&amp;pid=27e43a9c5&amp;color=0,0,0&amp;vpa=115&amp;vtp=1"/>
          <p:cNvSpPr/>
          <p:nvPr/>
        </p:nvSpPr>
        <p:spPr>
          <a:xfrm>
            <a:off x="1062101" y="858013"/>
            <a:ext cx="1946275"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lowered</a:t>
            </a:r>
            <a:endParaRPr lang="en-US" altLang="zh-CN" sz="2000" dirty="0"/>
          </a:p>
        </p:txBody>
      </p:sp>
      <p:sp>
        <p:nvSpPr>
          <p:cNvPr id="4" name="QB_7_AS.245_1#a3678a337?vja=1&amp;pid=27e43a9c5&amp;color=0,0,0&amp;vtp=1"/>
          <p:cNvSpPr/>
          <p:nvPr/>
        </p:nvSpPr>
        <p:spPr>
          <a:xfrm>
            <a:off x="722376" y="1315847"/>
            <a:ext cx="10753344" cy="1528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句意为：例如，迄今为止，针对一名海外旅客，其同一天在同一家退税店消费的最低退税金额已从500元下调至200元，从而鼓励了更多的消费。设空处在句中作谓语，根据so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far可知，此处应用现在完成时；此处侧重于“被下调”，主语the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minimum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refund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point与lower之间是被动关系，应用被动语态；主语表单数概念，助动词用has。故填has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lowered。</a:t>
            </a:r>
            <a:endParaRPr lang="en-US" altLang="zh-CN" sz="2200" dirty="0"/>
          </a:p>
        </p:txBody>
      </p:sp>
      <p:sp>
        <p:nvSpPr>
          <p:cNvPr id="5" name="QB_7_BD.246_1#da7c86824?vja=1&amp;pid=27e43a9c5&amp;color=0,0,0&amp;vtp=1"/>
          <p:cNvSpPr/>
          <p:nvPr/>
        </p:nvSpPr>
        <p:spPr>
          <a:xfrm>
            <a:off x="722376" y="28723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6" name="QB_7_AN.247_1#da7c86824.blank?vja=1&amp;pid=27e43a9c5&amp;color=0,0,0&amp;vpa=116&amp;vtp=1"/>
          <p:cNvSpPr/>
          <p:nvPr/>
        </p:nvSpPr>
        <p:spPr>
          <a:xfrm>
            <a:off x="1036701" y="2821559"/>
            <a:ext cx="971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featuring</a:t>
            </a:r>
            <a:endParaRPr lang="en-US" altLang="zh-CN" sz="2000" dirty="0"/>
          </a:p>
        </p:txBody>
      </p:sp>
      <p:sp>
        <p:nvSpPr>
          <p:cNvPr id="7" name="QB_7_AS.248_1#da7c86824?vja=1&amp;pid=27e43a9c5&amp;color=0,0,0&amp;vtp=1"/>
          <p:cNvSpPr/>
          <p:nvPr/>
        </p:nvSpPr>
        <p:spPr>
          <a:xfrm>
            <a:off x="722376" y="32970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外国游客的购物车里越来越多地塞满了具有中国美学特色的产品，比如丝绸产品和传统的中国服饰。句中已有谓语，故此处应用非谓语动词作后置定语，修饰名词products；动词feature与其逻辑主语products之间为主动关系，故用现在分词形式。故填featuring。</a:t>
            </a:r>
            <a:endParaRPr lang="en-US" altLang="zh-CN" sz="2200" dirty="0"/>
          </a:p>
        </p:txBody>
      </p:sp>
      <p:sp>
        <p:nvSpPr>
          <p:cNvPr id="8" name="QB_7_BD.249_1#6e8e65c97?vja=1&amp;pid=27e43a9c5&amp;color=0,0,0&amp;vtp=1"/>
          <p:cNvSpPr/>
          <p:nvPr/>
        </p:nvSpPr>
        <p:spPr>
          <a:xfrm>
            <a:off x="722376" y="44852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 </a:t>
            </a:r>
            <a:r>
              <a:rPr lang="en-US" altLang="zh-CN" sz="2000" i="0">
                <a:solidFill>
                  <a:srgbClr val="000000"/>
                </a:solidFill>
                <a:latin typeface="SimSun" pitchFamily="34" charset="0"/>
                <a:ea typeface="SimSun" pitchFamily="34" charset="-122"/>
                <a:cs typeface="SimSun" pitchFamily="34" charset="-120"/>
              </a:rPr>
              <a:t>____</a:t>
            </a:r>
            <a:endParaRPr lang="en-US" altLang="zh-CN" sz="2000" dirty="0"/>
          </a:p>
        </p:txBody>
      </p:sp>
      <p:sp>
        <p:nvSpPr>
          <p:cNvPr id="9" name="QB_7_AN.250_1#6e8e65c97.blank?vja=1&amp;pid=27e43a9c5&amp;color=0,0,0&amp;vpa=117&amp;vtp=1"/>
          <p:cNvSpPr/>
          <p:nvPr/>
        </p:nvSpPr>
        <p:spPr>
          <a:xfrm>
            <a:off x="1024001" y="4447159"/>
            <a:ext cx="381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but</a:t>
            </a:r>
            <a:endParaRPr lang="en-US" altLang="zh-CN" sz="2000" dirty="0"/>
          </a:p>
        </p:txBody>
      </p:sp>
      <p:sp>
        <p:nvSpPr>
          <p:cNvPr id="10" name="QB_7_AS.251_1#6e8e65c97?vja=1&amp;pid=27e43a9c5&amp;color=0,0,0&amp;vtp=1"/>
          <p:cNvSpPr/>
          <p:nvPr/>
        </p:nvSpPr>
        <p:spPr>
          <a:xfrm>
            <a:off x="722376" y="49099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句意为：外国游客寻求的不仅是日常用品，还有真实的、融入了生活方式的文化手工艺品。此处为固定结构not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only</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（also）</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，意为“不仅</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而且</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”。故填but。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name="Slide 48&amp;si=48">
    <p:spTree>
      <p:nvGrpSpPr>
        <p:cNvPr id="1" name=""/>
        <p:cNvGrpSpPr/>
        <p:nvPr/>
      </p:nvGrpSpPr>
      <p:grpSpPr>
        <a:xfrm>
          <a:off x="0" y="0"/>
          <a:ext cx="0" cy="0"/>
          <a:chOff x="0" y="0"/>
          <a:chExt cx="0" cy="0"/>
        </a:xfrm>
      </p:grpSpPr>
      <p:sp>
        <p:nvSpPr>
          <p:cNvPr id="2" name="QB_7_BD.252_1#0a8d230b2?vja=1&amp;pid=27e43a9c5&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7. </a:t>
            </a:r>
            <a:r>
              <a:rPr lang="en-US" altLang="zh-CN" sz="2000" i="0">
                <a:solidFill>
                  <a:srgbClr val="000000"/>
                </a:solidFill>
                <a:latin typeface="SimSun" pitchFamily="34" charset="0"/>
                <a:ea typeface="SimSun" pitchFamily="34" charset="-122"/>
                <a:cs typeface="SimSun" pitchFamily="34" charset="-120"/>
              </a:rPr>
              <a:t>____</a:t>
            </a:r>
            <a:endParaRPr lang="en-US" altLang="zh-CN" sz="2000" dirty="0"/>
          </a:p>
        </p:txBody>
      </p:sp>
      <p:sp>
        <p:nvSpPr>
          <p:cNvPr id="3" name="QB_7_AN.253_1#0a8d230b2.blank?vja=1&amp;pid=27e43a9c5&amp;color=0,0,0&amp;vpa=118&amp;vtp=1"/>
          <p:cNvSpPr/>
          <p:nvPr/>
        </p:nvSpPr>
        <p:spPr>
          <a:xfrm>
            <a:off x="998601" y="858013"/>
            <a:ext cx="407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lies</a:t>
            </a:r>
            <a:endParaRPr lang="en-US" altLang="zh-CN" sz="2000" dirty="0"/>
          </a:p>
        </p:txBody>
      </p:sp>
      <p:sp>
        <p:nvSpPr>
          <p:cNvPr id="4" name="QB_7_AS.254_1#0a8d230b2?vja=1&amp;pid=27e43a9c5&amp;color=0,0,0&amp;vtp=1"/>
          <p:cNvSpPr/>
          <p:nvPr/>
        </p:nvSpPr>
        <p:spPr>
          <a:xfrm>
            <a:off x="722376" y="1315847"/>
            <a:ext cx="10753344" cy="1528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句意为：在“中国购”热潮的背后，是文化认同感的逐渐提升。分析句子结构可知，“Behind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‘China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Shopping’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boom”为介词短语作状语，属于副词性短语，其位于句首时，句子应用完全倒装结构。设空处在句中作谓语，结合语境可知，此处表示客观陈述，应用一般现在时；句子的主语为a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gradual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rise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cultural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identity，为单数概念，谓语应用第三人称单数形式。故填lies。</a:t>
            </a:r>
            <a:endParaRPr lang="en-US" altLang="zh-CN" sz="2200" dirty="0"/>
          </a:p>
        </p:txBody>
      </p:sp>
      <p:sp>
        <p:nvSpPr>
          <p:cNvPr id="5" name="QB_7_BD.255_1#b93735f30?vja=1&amp;pid=27e43a9c5&amp;color=0,0,0&amp;vtp=1"/>
          <p:cNvSpPr/>
          <p:nvPr/>
        </p:nvSpPr>
        <p:spPr>
          <a:xfrm>
            <a:off x="722376" y="28723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8.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6" name="QB_7_AN.256_1#b93735f30.blank?vja=1&amp;pid=27e43a9c5&amp;color=0,0,0&amp;vpa=119&amp;vtp=1"/>
          <p:cNvSpPr/>
          <p:nvPr/>
        </p:nvSpPr>
        <p:spPr>
          <a:xfrm>
            <a:off x="1036701" y="2821559"/>
            <a:ext cx="9731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exposure</a:t>
            </a:r>
            <a:endParaRPr lang="en-US" altLang="zh-CN" sz="2000" dirty="0"/>
          </a:p>
        </p:txBody>
      </p:sp>
      <p:sp>
        <p:nvSpPr>
          <p:cNvPr id="7" name="QB_7_AS.257_1#b93735f30?vja=1&amp;pid=27e43a9c5&amp;color=0,0,0&amp;vtp=1"/>
          <p:cNvSpPr/>
          <p:nvPr/>
        </p:nvSpPr>
        <p:spPr>
          <a:xfrm>
            <a:off x="722376" y="32970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句意为：通过购物和旅游，外国游客可以近距离地体验中国文化。设空处作动词</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gain的宾语，且空前有形容词intimate修饰，故应用名词形式。expose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的名词形式为exposure，意为“接触；体验”。故填exposure。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B_6_BD.10_1#68e198bff?vja=1&amp;pid=cf896abcf&amp;color=0,0,0&amp;vtp=1&amp;bt=1"/>
          <p:cNvSpPr/>
          <p:nvPr/>
        </p:nvSpPr>
        <p:spPr>
          <a:xfrm>
            <a:off x="722376" y="900000"/>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identify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causes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poverty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governments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ensure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causes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are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（efficient）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addressed.</a:t>
            </a:r>
            <a:endParaRPr lang="en-US" altLang="zh-CN" sz="2000" dirty="0"/>
          </a:p>
        </p:txBody>
      </p:sp>
      <p:sp>
        <p:nvSpPr>
          <p:cNvPr id="3" name="QB_6_AN.11_1#68e198bff.blank?vja=1&amp;pid=cf896abcf&amp;color=0,0,0&amp;vpa=4&amp;vtp=1"/>
          <p:cNvSpPr/>
          <p:nvPr/>
        </p:nvSpPr>
        <p:spPr>
          <a:xfrm>
            <a:off x="6218301" y="1230200"/>
            <a:ext cx="1092391"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efficiently</a:t>
            </a:r>
            <a:endParaRPr lang="en-US" altLang="zh-CN" sz="2000" dirty="0"/>
          </a:p>
        </p:txBody>
      </p:sp>
      <p:sp>
        <p:nvSpPr>
          <p:cNvPr id="4" name="QB_6_AS.12_1#68e198bff?vja=1&amp;pid=cf896abcf&amp;color=0,0,0&amp;vtp=1"/>
          <p:cNvSpPr/>
          <p:nvPr/>
        </p:nvSpPr>
        <p:spPr>
          <a:xfrm>
            <a:off x="722376" y="1709370"/>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句意为：有了这些数据，联合国可以确定贫困的根源，并与政府和社区合作，确保那些根源问题得到有效解决。设空处修饰动词addressed,作状语，应用副词。故填efficiently。</a:t>
            </a:r>
            <a:endParaRPr lang="en-US" altLang="zh-CN" sz="2200" dirty="0"/>
          </a:p>
        </p:txBody>
      </p:sp>
      <p:sp>
        <p:nvSpPr>
          <p:cNvPr id="5" name="QB_6_BD.13_1#350da88b3?vja=1&amp;pid=cf896abcf&amp;color=0,0,0&amp;vtp=1"/>
          <p:cNvSpPr/>
          <p:nvPr/>
        </p:nvSpPr>
        <p:spPr>
          <a:xfrm>
            <a:off x="722376" y="2516582"/>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classroom,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rang.</a:t>
            </a:r>
            <a:endParaRPr lang="en-US" altLang="zh-CN" sz="2000" dirty="0"/>
          </a:p>
        </p:txBody>
      </p:sp>
      <p:sp>
        <p:nvSpPr>
          <p:cNvPr id="6" name="QB_6_AN.14_1#350da88b3.blank?vja=1&amp;pid=cf896abcf&amp;color=0,0,0&amp;vpa=5&amp;vtp=1"/>
          <p:cNvSpPr/>
          <p:nvPr/>
        </p:nvSpPr>
        <p:spPr>
          <a:xfrm>
            <a:off x="1049401" y="2465782"/>
            <a:ext cx="9429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Instantly</a:t>
            </a:r>
            <a:endParaRPr lang="en-US" altLang="zh-CN" sz="2000" dirty="0"/>
          </a:p>
        </p:txBody>
      </p:sp>
      <p:sp>
        <p:nvSpPr>
          <p:cNvPr id="7" name="QB_6_AS.15_1#350da88b3?vja=1&amp;pid=cf896abcf&amp;color=0,0,0&amp;vtp=1"/>
          <p:cNvSpPr/>
          <p:nvPr/>
        </p:nvSpPr>
        <p:spPr>
          <a:xfrm>
            <a:off x="722376" y="2941270"/>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句意为：我一进教室，上课铃就响了。instantly、immediately、directly等可引导时间状语从句，意为“一</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（就</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）”，相当于as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as。故填Instantly。</a:t>
            </a:r>
            <a:endParaRPr lang="en-US" altLang="zh-CN" sz="2200" dirty="0"/>
          </a:p>
        </p:txBody>
      </p:sp>
      <p:sp>
        <p:nvSpPr>
          <p:cNvPr id="8" name="QB_6_BD.16_1#b5adb12e4?vja=1&amp;pid=cf896abcf&amp;color=0,0,0&amp;vtp=1"/>
          <p:cNvSpPr/>
          <p:nvPr/>
        </p:nvSpPr>
        <p:spPr>
          <a:xfrm>
            <a:off x="722376" y="3735782"/>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6.</a:t>
            </a:r>
            <a:r>
              <a:rPr lang="en-US" altLang="zh-CN" sz="2000" b="0" i="0">
                <a:solidFill>
                  <a:srgbClr val="000000"/>
                </a:solidFill>
                <a:latin typeface="Times New Roman" pitchFamily="34" charset="0"/>
                <a:ea typeface="微软雅黑" pitchFamily="34" charset="-122"/>
                <a:cs typeface="Times New Roman" pitchFamily="34" charset="-120"/>
              </a:rPr>
              <a:t>Gifted</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girl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age.</a:t>
            </a:r>
            <a:endParaRPr lang="en-US" altLang="zh-CN" sz="2000" dirty="0"/>
          </a:p>
        </p:txBody>
      </p:sp>
      <p:sp>
        <p:nvSpPr>
          <p:cNvPr id="9" name="QB_6_AN.17_1#b5adb12e4.blank?vja=1&amp;pid=cf896abcf&amp;color=0,0,0&amp;vpa=6&amp;vtp=1"/>
          <p:cNvSpPr/>
          <p:nvPr/>
        </p:nvSpPr>
        <p:spPr>
          <a:xfrm>
            <a:off x="1735201" y="3697682"/>
            <a:ext cx="508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with</a:t>
            </a:r>
            <a:endParaRPr lang="en-US" altLang="zh-CN" sz="2000" dirty="0"/>
          </a:p>
        </p:txBody>
      </p:sp>
      <p:sp>
        <p:nvSpPr>
          <p:cNvPr id="10" name="QB_6_AS.18_1#b5adb12e4?vja=1&amp;pid=cf896abcf&amp;color=0,0,0&amp;vtp=1"/>
          <p:cNvSpPr/>
          <p:nvPr/>
        </p:nvSpPr>
        <p:spPr>
          <a:xfrm>
            <a:off x="722376" y="4160470"/>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句意为：这个小女孩天生一副好嗓子，在很小的时候就有很大的名气。be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gifted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意为“天生具有</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”，为固定短语。故填with。</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50.xml><?xml version="1.0" encoding="utf-8"?>
<p:sld xmlns:a="http://schemas.openxmlformats.org/drawingml/2006/main" xmlns:r="http://schemas.openxmlformats.org/officeDocument/2006/relationships" xmlns:p="http://schemas.openxmlformats.org/presentationml/2006/main">
  <p:cSld name="Slide 49&amp;si=49">
    <p:spTree>
      <p:nvGrpSpPr>
        <p:cNvPr id="1" name=""/>
        <p:cNvGrpSpPr/>
        <p:nvPr/>
      </p:nvGrpSpPr>
      <p:grpSpPr>
        <a:xfrm>
          <a:off x="0" y="0"/>
          <a:ext cx="0" cy="0"/>
          <a:chOff x="0" y="0"/>
          <a:chExt cx="0" cy="0"/>
        </a:xfrm>
      </p:grpSpPr>
      <p:sp>
        <p:nvSpPr>
          <p:cNvPr id="2" name="QB_7_BD.258_1#9e7302f1c?vja=1&amp;pid=27e43a9c5&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9. </a:t>
            </a:r>
            <a:r>
              <a:rPr lang="en-US" altLang="zh-CN" sz="2000" i="0">
                <a:solidFill>
                  <a:srgbClr val="000000"/>
                </a:solidFill>
                <a:latin typeface="SimSun" pitchFamily="34" charset="0"/>
                <a:ea typeface="SimSun" pitchFamily="34" charset="-122"/>
                <a:cs typeface="SimSun" pitchFamily="34" charset="-120"/>
              </a:rPr>
              <a:t>______</a:t>
            </a:r>
            <a:endParaRPr lang="en-US" altLang="zh-CN" sz="2000" dirty="0"/>
          </a:p>
        </p:txBody>
      </p:sp>
      <p:sp>
        <p:nvSpPr>
          <p:cNvPr id="3" name="QB_7_AN.259_1#9e7302f1c.blank?vja=1&amp;pid=27e43a9c5&amp;color=0,0,0&amp;mp=1&amp;vpa=120&amp;vtp=1"/>
          <p:cNvSpPr/>
          <p:nvPr/>
        </p:nvSpPr>
        <p:spPr>
          <a:xfrm>
            <a:off x="1062101" y="858013"/>
            <a:ext cx="549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from</a:t>
            </a:r>
            <a:endParaRPr lang="en-US" altLang="zh-CN" sz="2000" dirty="0"/>
          </a:p>
        </p:txBody>
      </p:sp>
      <p:sp>
        <p:nvSpPr>
          <p:cNvPr id="4" name="QB_7_AS.260_1#9e7302f1c?vja=1&amp;pid=27e43a9c5&amp;color=0,0,0&amp;vtp=1"/>
          <p:cNvSpPr/>
          <p:nvPr/>
        </p:nvSpPr>
        <p:spPr>
          <a:xfrm>
            <a:off x="722376" y="13158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句意为：通过从“世界工厂”逐步发展成“生活方式创新者”，中国正在改写全球对它的看法。此处为固定搭配evolve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，意为“从</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逐步发展成</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”。故填from。</a:t>
            </a:r>
            <a:endParaRPr lang="en-US" altLang="zh-CN" sz="2200" dirty="0"/>
          </a:p>
        </p:txBody>
      </p:sp>
      <p:sp>
        <p:nvSpPr>
          <p:cNvPr id="5" name="QB_7_BD.261_1#28a855b7c?vja=1&amp;pid=27e43a9c5&amp;color=0,0,0&amp;vtp=1"/>
          <p:cNvSpPr/>
          <p:nvPr/>
        </p:nvSpPr>
        <p:spPr>
          <a:xfrm>
            <a:off x="722376" y="21103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10. </a:t>
            </a:r>
            <a:r>
              <a:rPr lang="en-US" altLang="zh-CN" sz="2000" i="0">
                <a:solidFill>
                  <a:srgbClr val="000000"/>
                </a:solidFill>
                <a:latin typeface="SimSun" pitchFamily="34" charset="0"/>
                <a:ea typeface="SimSun" pitchFamily="34" charset="-122"/>
                <a:cs typeface="SimSun" pitchFamily="34" charset="-120"/>
              </a:rPr>
              <a:t>______</a:t>
            </a:r>
            <a:endParaRPr lang="en-US" altLang="zh-CN" sz="2000" dirty="0"/>
          </a:p>
        </p:txBody>
      </p:sp>
      <p:sp>
        <p:nvSpPr>
          <p:cNvPr id="6" name="QB_7_AN.262_1#28a855b7c.blank?vja=1&amp;pid=27e43a9c5&amp;color=0,0,0&amp;vpa=121&amp;vtp=1"/>
          <p:cNvSpPr/>
          <p:nvPr/>
        </p:nvSpPr>
        <p:spPr>
          <a:xfrm>
            <a:off x="1163701" y="2072259"/>
            <a:ext cx="590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filled</a:t>
            </a:r>
            <a:endParaRPr lang="en-US" altLang="zh-CN" sz="2000" dirty="0"/>
          </a:p>
        </p:txBody>
      </p:sp>
      <p:sp>
        <p:nvSpPr>
          <p:cNvPr id="7" name="QB_7_AS.263_1#28a855b7c?vja=1&amp;pid=27e43a9c5&amp;color=0,0,0&amp;vtp=1"/>
          <p:cNvSpPr/>
          <p:nvPr/>
        </p:nvSpPr>
        <p:spPr>
          <a:xfrm>
            <a:off x="722376" y="25350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句意为：每一个装满中国商品的购物车都是一座桥梁，承载着充满活力、具有包容性的文明的故事。句中已有谓语，设空处应用非谓语动词作后置定语，修饰名词短语Every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shopping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cart，动词fill与Every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shopping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cart之间为逻辑上的被动关系，故用过去分词形式。故填filled。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51.xml><?xml version="1.0" encoding="utf-8"?>
<p:sld xmlns:a="http://schemas.openxmlformats.org/drawingml/2006/main" xmlns:r="http://schemas.openxmlformats.org/officeDocument/2006/relationships" xmlns:p="http://schemas.openxmlformats.org/presentationml/2006/main">
  <p:cSld name="Slide 50&amp;si=50">
    <p:spTree>
      <p:nvGrpSpPr>
        <p:cNvPr id="1" name=""/>
        <p:cNvGrpSpPr/>
        <p:nvPr/>
      </p:nvGrpSpPr>
      <p:grpSpPr>
        <a:xfrm>
          <a:off x="0" y="0"/>
          <a:ext cx="0" cy="0"/>
          <a:chOff x="0" y="0"/>
          <a:chExt cx="0" cy="0"/>
        </a:xfrm>
      </p:grpSpPr>
      <p:sp>
        <p:nvSpPr>
          <p:cNvPr id="2" name="C_4#565560a42.fixed?vja=1&amp;pid=71612bcf1&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02</a:t>
            </a:r>
            <a:endParaRPr lang="en-US" altLang="zh-CN" sz="7200" dirty="0"/>
          </a:p>
        </p:txBody>
      </p:sp>
      <p:sp>
        <p:nvSpPr>
          <p:cNvPr id="3" name="C_4#565560a42.fixed?vja=1&amp;pid=71612bcf1&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Lesson</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2</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Aha</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Moment</a:t>
            </a:r>
            <a:endParaRPr lang="en-US" altLang="zh-CN" sz="4400" dirty="0"/>
          </a:p>
        </p:txBody>
      </p:sp>
      <p:pic>
        <p:nvPicPr>
          <p:cNvPr id="4" name="C_4#565560a42.fixed?vja=1&amp;pid=71612bcf1&amp;color=0,0,0&amp;tib=255,255,255&amp;vtp=1" descr="preencoded.png"/>
          <p:cNvPicPr>
            <a:picLocks noChangeAspect="1"/>
          </p:cNvPicPr>
          <p:nvPr/>
        </p:nvPicPr>
        <p:blipFill>
          <a:blip r:embed="rId3"/>
          <a:stretch>
            <a:fillRect/>
          </a:stretch>
        </p:blipFill>
        <p:spPr>
          <a:xfrm>
            <a:off x="6336792" y="4517136"/>
            <a:ext cx="365760" cy="457200"/>
          </a:xfrm>
          <a:prstGeom prst="rect">
            <a:avLst/>
          </a:prstGeom>
        </p:spPr>
      </p:pic>
      <p:sp>
        <p:nvSpPr>
          <p:cNvPr id="5" name="C_4_BD#565560a42.fixed?vja=1&amp;pid=71612bcf1&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Ⅱ</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拓展阅读训练</a:t>
            </a:r>
            <a:endParaRPr lang="en-US" altLang="zh-CN" sz="2800" dirty="0"/>
          </a:p>
        </p:txBody>
      </p:sp>
    </p:spTree>
  </p:cSld>
  <p:clrMapOvr>
    <a:masterClrMapping/>
  </p:clrMapOvr>
  <p:transition>
    <p:fade/>
  </p:transition>
</p:sld>
</file>

<file path=ppt/slides/slide52.xml><?xml version="1.0" encoding="utf-8"?>
<p:sld xmlns:a="http://schemas.openxmlformats.org/drawingml/2006/main" xmlns:r="http://schemas.openxmlformats.org/officeDocument/2006/relationships" xmlns:p="http://schemas.openxmlformats.org/presentationml/2006/main">
  <p:cSld name="Slide 52&amp;si=52">
    <p:spTree>
      <p:nvGrpSpPr>
        <p:cNvPr id="1" name=""/>
        <p:cNvGrpSpPr/>
        <p:nvPr/>
      </p:nvGrpSpPr>
      <p:grpSpPr>
        <a:xfrm>
          <a:off x="0" y="0"/>
          <a:ext cx="0" cy="0"/>
          <a:chOff x="0" y="0"/>
          <a:chExt cx="0" cy="0"/>
        </a:xfrm>
      </p:grpSpPr>
      <p:sp>
        <p:nvSpPr>
          <p:cNvPr id="2" name="QM_6_BD.264_1#6c9740478?vja=1&amp;pid=02e2b562c&amp;color=0,0,0&amp;vtp=1&amp;bt=1"/>
          <p:cNvSpPr/>
          <p:nvPr/>
        </p:nvSpPr>
        <p:spPr>
          <a:xfrm>
            <a:off x="722376" y="900000"/>
            <a:ext cx="10753344" cy="4572000"/>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[黑龙江哈尔滨九中2025模拟]</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international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announced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threats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climate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habitat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outpaced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protect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habitats,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urgent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necessary.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biorepository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（生物仓库）</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preserved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crucial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enhance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genetic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populations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critically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endangered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individuals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extinction.</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Safeguarding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biological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samples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disasters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repository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Svalbard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Global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Vault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remote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Norwegian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island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Arctic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Circle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provides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frozen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ensure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crops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re-established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disease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drought.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flooding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result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temperatures,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Svalbard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worsening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climate.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destruction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Ukraine’s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Russia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biorepositories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Earth.</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64_1#6c9740478?vja=1&amp;pid=02e2b562c&amp;color=0,0,0&amp;vtp=1&amp;bt=1">
            <a:extLst>
              <a:ext uri="{FF2B5EF4-FFF2-40B4-BE49-F238E27FC236}">
                <a16:creationId xmlns:a16="http://schemas.microsoft.com/office/drawing/2014/main" id="{4B424765-F54F-39A9-D56F-F1912B2D9971}"/>
              </a:ext>
            </a:extLst>
          </p:cNvPr>
          <p:cNvSpPr/>
          <p:nvPr/>
        </p:nvSpPr>
        <p:spPr>
          <a:xfrm>
            <a:off x="722376" y="900000"/>
            <a:ext cx="10753344" cy="4572000"/>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proposed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lunar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biorepository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freezing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favourable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conditions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preserve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samples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involvement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energy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source.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Hagedorn,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professor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ecology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evolutionary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biology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involved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lunar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biorepository.“This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possible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animal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u="sng" dirty="0">
                <a:solidFill>
                  <a:srgbClr val="000000"/>
                </a:solidFill>
                <a:latin typeface="Times New Roman" pitchFamily="34" charset="0"/>
                <a:ea typeface="微软雅黑" pitchFamily="34" charset="-122"/>
                <a:cs typeface="Times New Roman" pitchFamily="34" charset="-120"/>
              </a:rPr>
              <a:t>de-extinction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possible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tissue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samples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ensures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alive.”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challenges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involved,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critics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suggest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efforts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focus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preserving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extinct.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Hagedorn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point.“When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linearly,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parallel,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trouble.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although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decades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achieve.”</a:t>
            </a:r>
            <a:endParaRPr lang="en-US" altLang="zh-CN" sz="2000" dirty="0"/>
          </a:p>
          <a:p>
            <a:pPr algn="just">
              <a:lnSpc>
                <a:spcPct val="125000"/>
              </a:lnSpc>
            </a:pPr>
            <a:endParaRPr lang="en-US" altLang="zh-CN" sz="2000" dirty="0"/>
          </a:p>
        </p:txBody>
      </p:sp>
    </p:spTree>
    <p:extLst>
      <p:ext uri="{BB962C8B-B14F-4D97-AF65-F5344CB8AC3E}">
        <p14:creationId xmlns:p14="http://schemas.microsoft.com/office/powerpoint/2010/main" val="2742664745"/>
      </p:ext>
    </p:extLst>
  </p:cSld>
  <p:clrMapOvr>
    <a:masterClrMapping/>
  </p:clrMapOvr>
  <p:transition>
    <p:fad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64_1#6c9740478?vja=1&amp;pid=02e2b562c&amp;color=0,0,0&amp;vtp=1&amp;bt=1">
            <a:extLst>
              <a:ext uri="{FF2B5EF4-FFF2-40B4-BE49-F238E27FC236}">
                <a16:creationId xmlns:a16="http://schemas.microsoft.com/office/drawing/2014/main" id="{55B83FF2-4D48-9005-3759-37211E22F543}"/>
              </a:ext>
            </a:extLst>
          </p:cNvPr>
          <p:cNvSpPr/>
          <p:nvPr/>
        </p:nvSpPr>
        <p:spPr>
          <a:xfrm>
            <a:off x="722376" y="900000"/>
            <a:ext cx="10753344" cy="1109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With</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proposal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paper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generate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excitement,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international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partners—and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perhaps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controversy—about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extreme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necessary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protect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biodiversity.</a:t>
            </a:r>
            <a:endParaRPr lang="en-US" altLang="zh-CN" sz="2000" dirty="0"/>
          </a:p>
        </p:txBody>
      </p:sp>
      <p:sp>
        <p:nvSpPr>
          <p:cNvPr id="3" name="QM_6_EX.265_1#6c9740478?vja=1&amp;pid=02e2b562c&amp;color=0,0,0&amp;vtp=1">
            <a:extLst>
              <a:ext uri="{FF2B5EF4-FFF2-40B4-BE49-F238E27FC236}">
                <a16:creationId xmlns:a16="http://schemas.microsoft.com/office/drawing/2014/main" id="{C00D85BC-C1BD-EC2C-9688-1E3969156E35}"/>
              </a:ext>
            </a:extLst>
          </p:cNvPr>
          <p:cNvSpPr/>
          <p:nvPr/>
        </p:nvSpPr>
        <p:spPr>
          <a:xfrm>
            <a:off x="722376" y="2022856"/>
            <a:ext cx="11042650" cy="351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本文是一篇说明文。文章主要介绍了月球生物仓库或成为保护生物多样性的新选择。</a:t>
            </a:r>
            <a:endParaRPr lang="en-US" altLang="zh-CN" sz="2000" dirty="0"/>
          </a:p>
        </p:txBody>
      </p:sp>
    </p:spTree>
    <p:extLst>
      <p:ext uri="{BB962C8B-B14F-4D97-AF65-F5344CB8AC3E}">
        <p14:creationId xmlns:p14="http://schemas.microsoft.com/office/powerpoint/2010/main" val="120386642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5.xml><?xml version="1.0" encoding="utf-8"?>
<p:sld xmlns:a="http://schemas.openxmlformats.org/drawingml/2006/main" xmlns:r="http://schemas.openxmlformats.org/officeDocument/2006/relationships" xmlns:p="http://schemas.openxmlformats.org/presentationml/2006/main">
  <p:cSld name="Slide 53&amp;si=53">
    <p:spTree>
      <p:nvGrpSpPr>
        <p:cNvPr id="1" name=""/>
        <p:cNvGrpSpPr/>
        <p:nvPr/>
      </p:nvGrpSpPr>
      <p:grpSpPr>
        <a:xfrm>
          <a:off x="0" y="0"/>
          <a:ext cx="0" cy="0"/>
          <a:chOff x="0" y="0"/>
          <a:chExt cx="0" cy="0"/>
        </a:xfrm>
      </p:grpSpPr>
      <p:sp>
        <p:nvSpPr>
          <p:cNvPr id="2" name="QC_7_BD.266_1#6f5d015c7?vja=1&amp;pid=6c9740478&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disqualifies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existing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biorepository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conservation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biological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samples?(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267_1#6f5d015c7.bracket?vja=1&amp;pid=6c9740478&amp;color=0,0,0&amp;vpa=122&amp;vtp=1"/>
          <p:cNvSpPr/>
          <p:nvPr/>
        </p:nvSpPr>
        <p:spPr>
          <a:xfrm>
            <a:off x="10241026"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266_2#6f5d015c7.choices?vja=1&amp;pid=6c9740478&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A.Lack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involvement.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.Large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consumption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energy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sources.</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C.Climate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human-caused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crises.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inconvenient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position.</a:t>
            </a:r>
            <a:endParaRPr lang="en-US" altLang="zh-CN" sz="2000" dirty="0"/>
          </a:p>
        </p:txBody>
      </p:sp>
      <p:sp>
        <p:nvSpPr>
          <p:cNvPr id="5" name="QC_7_AS.268_1#6f5d015c7?vja=1&amp;pid=6c9740478&amp;color=0,0,0&amp;vtp=1"/>
          <p:cNvSpPr/>
          <p:nvPr/>
        </p:nvSpPr>
        <p:spPr>
          <a:xfrm>
            <a:off x="722376" y="20778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细节理解题。根据第二段中的“Recent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flooding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result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warm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temperatures,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however,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proven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even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Svalbard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safe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effects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worsening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climate.The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destruction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Ukraine’s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bank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Russia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poses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threat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biorepositories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Earth.”可知，现有的生物仓库容易受到气候变化的威胁，并面临着人为危机带来的损毁风险，这使其难以保障样本安全，从而失去安全存储生物样本的条件。故选C项。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6.xml><?xml version="1.0" encoding="utf-8"?>
<p:sld xmlns:a="http://schemas.openxmlformats.org/drawingml/2006/main" xmlns:r="http://schemas.openxmlformats.org/officeDocument/2006/relationships" xmlns:p="http://schemas.openxmlformats.org/presentationml/2006/main">
  <p:cSld name="Slide 54&amp;si=54">
    <p:spTree>
      <p:nvGrpSpPr>
        <p:cNvPr id="1" name=""/>
        <p:cNvGrpSpPr/>
        <p:nvPr/>
      </p:nvGrpSpPr>
      <p:grpSpPr>
        <a:xfrm>
          <a:off x="0" y="0"/>
          <a:ext cx="0" cy="0"/>
          <a:chOff x="0" y="0"/>
          <a:chExt cx="0" cy="0"/>
        </a:xfrm>
      </p:grpSpPr>
      <p:sp>
        <p:nvSpPr>
          <p:cNvPr id="2" name="QC_7_BD.269_1#6951fa80d?vja=1&amp;pid=6c9740478&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underlined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“de-extinction”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4</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270_1#6951fa80d.bracket?vja=1&amp;pid=6c9740478&amp;color=0,0,0&amp;vpa=123&amp;vtp=1"/>
          <p:cNvSpPr/>
          <p:nvPr/>
        </p:nvSpPr>
        <p:spPr>
          <a:xfrm>
            <a:off x="9064689"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BD.269_2#6951fa80d.choices?vja=1&amp;pid=6c9740478&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A.Rebirth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species.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.Expansion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ecology.</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C.Creation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samples.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.Protection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endangered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animals.</a:t>
            </a:r>
            <a:endParaRPr lang="en-US" altLang="zh-CN" sz="2000" dirty="0"/>
          </a:p>
        </p:txBody>
      </p:sp>
      <p:sp>
        <p:nvSpPr>
          <p:cNvPr id="5" name="QC_7_AS.271_1#6951fa80d?vja=1&amp;pid=6c9740478&amp;color=0,0,0&amp;vtp=1"/>
          <p:cNvSpPr/>
          <p:nvPr/>
        </p:nvSpPr>
        <p:spPr>
          <a:xfrm>
            <a:off x="722376" y="20778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词义猜测题。根据第四段中的“In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order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cloning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option,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needs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cells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alive”、This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means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possible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animal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DNA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parts以及if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tissue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samples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collected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stored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ensures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cells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alive可知，克隆的前提是细胞是活的，如果组织样本被收集并以确保细胞存活的方式储存，那么利用细胞克隆新个体，即物种的“重生”是可能实现的。因此de-extinction指的是物种的重生。故选A项。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7.xml><?xml version="1.0" encoding="utf-8"?>
<p:sld xmlns:a="http://schemas.openxmlformats.org/drawingml/2006/main" xmlns:r="http://schemas.openxmlformats.org/officeDocument/2006/relationships" xmlns:p="http://schemas.openxmlformats.org/presentationml/2006/main">
  <p:cSld name="Slide 55&amp;si=55">
    <p:spTree>
      <p:nvGrpSpPr>
        <p:cNvPr id="1" name=""/>
        <p:cNvGrpSpPr/>
        <p:nvPr/>
      </p:nvGrpSpPr>
      <p:grpSpPr>
        <a:xfrm>
          <a:off x="0" y="0"/>
          <a:ext cx="0" cy="0"/>
          <a:chOff x="0" y="0"/>
          <a:chExt cx="0" cy="0"/>
        </a:xfrm>
      </p:grpSpPr>
      <p:sp>
        <p:nvSpPr>
          <p:cNvPr id="2" name="QC_7_BD.272_1#eb01b9617?vja=1&amp;pid=6c9740478&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Hagedorn’s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5</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indicate?(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273_1#eb01b9617.bracket?vja=1&amp;pid=6c9740478&amp;color=0,0,0&amp;vpa=124&amp;vtp=1"/>
          <p:cNvSpPr/>
          <p:nvPr/>
        </p:nvSpPr>
        <p:spPr>
          <a:xfrm>
            <a:off x="7742555"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BD.272_2#eb01b9617.choices?vja=1&amp;pid=6c9740478&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lunar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biorepository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prioritises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existing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earth.</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strategy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necessary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ensure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conservation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C.Preserving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extinct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time-consuming.</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D.Controversial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opinions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trouble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protection.</a:t>
            </a:r>
            <a:endParaRPr lang="en-US" altLang="zh-CN" sz="2000" dirty="0"/>
          </a:p>
        </p:txBody>
      </p:sp>
      <p:sp>
        <p:nvSpPr>
          <p:cNvPr id="5" name="QC_7_AS.274_1#eb01b9617?vja=1&amp;pid=6c9740478&amp;color=0,0,0&amp;vtp=1"/>
          <p:cNvSpPr/>
          <p:nvPr/>
        </p:nvSpPr>
        <p:spPr>
          <a:xfrm>
            <a:off x="722376" y="28398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第五段中哈格多恩所说的话可知，当我们以线性思维而非并行思维来考虑问题时，就会陷入困境。如果一种方法行不通，还有什么备选方案？即哈格多恩认为不能只采用一种方法，要有备用策略（B计划）以确保物种的保护，因为只采用一种方法可能会失败。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8.xml><?xml version="1.0" encoding="utf-8"?>
<p:sld xmlns:a="http://schemas.openxmlformats.org/drawingml/2006/main" xmlns:r="http://schemas.openxmlformats.org/officeDocument/2006/relationships" xmlns:p="http://schemas.openxmlformats.org/presentationml/2006/main">
  <p:cSld name="Slide 56&amp;si=56">
    <p:spTree>
      <p:nvGrpSpPr>
        <p:cNvPr id="1" name=""/>
        <p:cNvGrpSpPr/>
        <p:nvPr/>
      </p:nvGrpSpPr>
      <p:grpSpPr>
        <a:xfrm>
          <a:off x="0" y="0"/>
          <a:ext cx="0" cy="0"/>
          <a:chOff x="0" y="0"/>
          <a:chExt cx="0" cy="0"/>
        </a:xfrm>
      </p:grpSpPr>
      <p:sp>
        <p:nvSpPr>
          <p:cNvPr id="2" name="QC_7_BD.275_1#24c9387f5?vja=1&amp;pid=6c9740478&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purpose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proposal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scientists?(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276_1#24c9387f5.bracket?vja=1&amp;pid=6c9740478&amp;color=0,0,0&amp;vpa=125&amp;vtp=1"/>
          <p:cNvSpPr/>
          <p:nvPr/>
        </p:nvSpPr>
        <p:spPr>
          <a:xfrm>
            <a:off x="7696518"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BD.275_2#24c9387f5.choices?vja=1&amp;pid=6c9740478&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further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protect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biodiversity.</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Earth-based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disasters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biorepository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preserved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fossils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endangered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technique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enhance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genetic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diversity.</a:t>
            </a:r>
            <a:endParaRPr lang="en-US" altLang="zh-CN" sz="2000" dirty="0"/>
          </a:p>
        </p:txBody>
      </p:sp>
      <p:sp>
        <p:nvSpPr>
          <p:cNvPr id="5" name="QC_7_AS.277_1#24c9387f5?vja=1&amp;pid=6c9740478&amp;color=0,0,0&amp;vtp=1"/>
          <p:cNvSpPr/>
          <p:nvPr/>
        </p:nvSpPr>
        <p:spPr>
          <a:xfrm>
            <a:off x="722376" y="2839847"/>
            <a:ext cx="10753344" cy="2294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推理判断题。根据最后一段“With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much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proposal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science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fiction,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scientists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hope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paper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generate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excitement,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ideas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international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partners—and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perhaps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little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controversy—about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extreme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actions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necessary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protect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iodiversity.”可知，科学家希望他们的论文能够令人激动，产生新想法，并吸引新的国际伙伴，或者引发关于保护生物多样性所采取的极端措施的争议，即科学家们提出这个提议的目的是激发人们对如何保护生物多样性的进一步探索。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9.xml><?xml version="1.0" encoding="utf-8"?>
<p:sld xmlns:a="http://schemas.openxmlformats.org/drawingml/2006/main" xmlns:r="http://schemas.openxmlformats.org/officeDocument/2006/relationships" xmlns:p="http://schemas.openxmlformats.org/presentationml/2006/main">
  <p:cSld name="Slide 58&amp;si=5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M_6_BD.278_1#a43bd597d?vja=1&amp;pid=5e33a4e43&amp;color=0,0,0&amp;vtp=1&amp;bt=1"/>
              <p:cNvSpPr/>
              <p:nvPr/>
            </p:nvSpPr>
            <p:spPr>
              <a:xfrm>
                <a:off x="722376" y="900000"/>
                <a:ext cx="10753344" cy="4572000"/>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[江西重点中学盟校2024模拟]</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Alexander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Graham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summertime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Washington,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DC.He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usually</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Nova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Scotia,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capital.</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have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one—until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cold-air-producing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brought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temperature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21</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0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2000" b="0" i="0" dirty="0">
                    <a:solidFill>
                      <a:srgbClr val="000000"/>
                    </a:solidFill>
                    <a:latin typeface="Times New Roman" pitchFamily="34" charset="0"/>
                    <a:ea typeface="微软雅黑" pitchFamily="34" charset="-122"/>
                    <a:cs typeface="Times New Roman" pitchFamily="34" charset="-120"/>
                  </a:rPr>
                  <a:t>.</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69-year-old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speech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1917</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graduating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McKinley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Manual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went</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clapping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was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6</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surprising.</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postage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stamps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7</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of</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8</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public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transport,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additional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roads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high.“Perhaps,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machine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9</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a:p>
                <a:pPr algn="just">
                  <a:lnSpc>
                    <a:spcPct val="125000"/>
                  </a:lnSpc>
                </a:pPr>
                <a:endParaRPr lang="en-US" altLang="zh-CN" sz="2000" dirty="0"/>
              </a:p>
            </p:txBody>
          </p:sp>
        </mc:Choice>
        <mc:Fallback xmlns="">
          <p:sp>
            <p:nvSpPr>
              <p:cNvPr id="2" name="QM_6_BD.278_1#a43bd597d?vja=1&amp;pid=5e33a4e43&amp;color=0,0,0&amp;vtp=1&amp;bt=1"/>
              <p:cNvSpPr>
                <a:spLocks noRot="1" noChangeAspect="1" noMove="1" noResize="1" noEditPoints="1" noAdjustHandles="1" noChangeArrowheads="1" noChangeShapeType="1" noTextEdit="1"/>
              </p:cNvSpPr>
              <p:nvPr/>
            </p:nvSpPr>
            <p:spPr>
              <a:xfrm>
                <a:off x="722376" y="900000"/>
                <a:ext cx="10753344" cy="4572000"/>
              </a:xfrm>
              <a:prstGeom prst="rect">
                <a:avLst/>
              </a:prstGeom>
              <a:blipFill>
                <a:blip r:embed="rId3"/>
                <a:stretch>
                  <a:fillRect l="-1474" t="-1200" r="-1417" b="-2533"/>
                </a:stretch>
              </a:blipFill>
              <a:ln/>
            </p:spPr>
            <p:txBody>
              <a:bodyPr/>
              <a:lstStyle/>
              <a:p>
                <a:r>
                  <a:rPr lang="zh-CN" altLang="en-US">
                    <a:noFill/>
                  </a:rPr>
                  <a:t> </a:t>
                </a:r>
              </a:p>
            </p:txBody>
          </p:sp>
        </mc:Fallback>
      </mc:AlternateContent>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B_6_BD.19_1#d9babb5e4?vja=1&amp;pid=cf896abcf&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7.In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addition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listening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phrase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photo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（correspond）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includes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vocabulary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tips.</a:t>
            </a:r>
            <a:endParaRPr lang="en-US" altLang="zh-CN" sz="2000" dirty="0"/>
          </a:p>
        </p:txBody>
      </p:sp>
      <p:sp>
        <p:nvSpPr>
          <p:cNvPr id="3" name="QB_6_AN.20_1#d9babb5e4.blank?vja=1&amp;pid=cf896abcf&amp;color=0,0,0&amp;vpa=7&amp;vtp=1"/>
          <p:cNvSpPr/>
          <p:nvPr/>
        </p:nvSpPr>
        <p:spPr>
          <a:xfrm>
            <a:off x="8100441" y="845313"/>
            <a:ext cx="15081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corresponding</a:t>
            </a:r>
            <a:endParaRPr lang="en-US" altLang="zh-CN" sz="2000" dirty="0"/>
          </a:p>
        </p:txBody>
      </p:sp>
      <p:sp>
        <p:nvSpPr>
          <p:cNvPr id="4" name="QB_6_AS.21_1#d9babb5e4?vja=1&amp;pid=cf896abcf&amp;color=0,0,0&amp;vtp=1"/>
          <p:cNvSpPr/>
          <p:nvPr/>
        </p:nvSpPr>
        <p:spPr>
          <a:xfrm>
            <a:off x="722376" y="1696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句意为：除了听搭配了相应动作照片的短语外，这款应用程序还包含有用的词汇提示。设空处修饰名词action，作定语，应用形容词corresponding，意为“相应的；符合的；相关的”。</a:t>
            </a:r>
            <a:endParaRPr lang="en-US" altLang="zh-CN" sz="2200" dirty="0"/>
          </a:p>
        </p:txBody>
      </p:sp>
      <p:sp>
        <p:nvSpPr>
          <p:cNvPr id="5" name="QB_6_BD.22_1#b82d986ed?vja=1&amp;pid=cf896abcf&amp;color=0,0,0&amp;vtp=1"/>
          <p:cNvSpPr/>
          <p:nvPr/>
        </p:nvSpPr>
        <p:spPr>
          <a:xfrm>
            <a:off x="722376" y="2506345"/>
            <a:ext cx="10753344" cy="728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8.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（dedicate）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century,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worldwide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recognition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field.</a:t>
            </a:r>
            <a:endParaRPr lang="en-US" altLang="zh-CN" sz="2000" dirty="0"/>
          </a:p>
        </p:txBody>
      </p:sp>
      <p:sp>
        <p:nvSpPr>
          <p:cNvPr id="6" name="QB_6_AN.23_1#b82d986ed.blank?vja=1&amp;pid=cf896abcf&amp;color=0,0,0&amp;vpa=8&amp;vtp=1"/>
          <p:cNvSpPr/>
          <p:nvPr/>
        </p:nvSpPr>
        <p:spPr>
          <a:xfrm>
            <a:off x="1196594" y="2468245"/>
            <a:ext cx="1085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Dedicated</a:t>
            </a:r>
            <a:endParaRPr lang="en-US" altLang="zh-CN" sz="2000" dirty="0"/>
          </a:p>
        </p:txBody>
      </p:sp>
      <p:sp>
        <p:nvSpPr>
          <p:cNvPr id="7" name="QB_6_AS.24_1#b82d986ed?vja=1&amp;pid=cf896abcf&amp;color=0,0,0&amp;vtp=1"/>
          <p:cNvSpPr/>
          <p:nvPr/>
        </p:nvSpPr>
        <p:spPr>
          <a:xfrm>
            <a:off x="722376" y="33097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句意为：由于致力于太空探索半个世纪，这些研究人员在该领域赢得了世界性的认可。be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dedicated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to为固定搭配，意为”致力于</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”，此处在句中作状语，故填形容词Dedicated。</a:t>
            </a:r>
            <a:endParaRPr lang="en-US" altLang="zh-CN" sz="2200" dirty="0"/>
          </a:p>
        </p:txBody>
      </p:sp>
      <p:sp>
        <p:nvSpPr>
          <p:cNvPr id="8" name="QB_6_BD.25_1#c0b1d66a7?vja=1&amp;pid=cf896abcf&amp;color=0,0,0&amp;vtp=1"/>
          <p:cNvSpPr/>
          <p:nvPr/>
        </p:nvSpPr>
        <p:spPr>
          <a:xfrm>
            <a:off x="722376" y="4122547"/>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9.The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beds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（measure）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2.5</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length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designed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basketball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players.</a:t>
            </a:r>
            <a:endParaRPr lang="en-US" altLang="zh-CN" sz="2000" dirty="0"/>
          </a:p>
        </p:txBody>
      </p:sp>
      <p:sp>
        <p:nvSpPr>
          <p:cNvPr id="9" name="QB_6_AN.26_1#c0b1d66a7.blank?vja=1&amp;pid=cf896abcf&amp;color=0,0,0&amp;vpa=9&amp;vtp=1"/>
          <p:cNvSpPr/>
          <p:nvPr/>
        </p:nvSpPr>
        <p:spPr>
          <a:xfrm>
            <a:off x="2122551" y="4071747"/>
            <a:ext cx="11128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measuring</a:t>
            </a:r>
            <a:endParaRPr lang="en-US" altLang="zh-CN" sz="2000" dirty="0"/>
          </a:p>
        </p:txBody>
      </p:sp>
      <p:sp>
        <p:nvSpPr>
          <p:cNvPr id="10" name="QB_6_AS.27_1#c0b1d66a7?vja=1&amp;pid=cf896abcf&amp;color=0,0,0&amp;vtp=1"/>
          <p:cNvSpPr/>
          <p:nvPr/>
        </p:nvSpPr>
        <p:spPr>
          <a:xfrm>
            <a:off x="722376" y="49226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句意为：那些长两米五的床是专门为校篮球队队员设计的。分析句子结构可知，设空处为非谓语动词作后置定语。measure在此处作连系动词使用，意为“（某物的）长度为</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”，和所修饰名词beds之间为逻辑上的主动关系，应使用measure的现在分词形式，故填measuring。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78_1#a43bd597d?vja=1&amp;pid=5e33a4e43&amp;color=0,0,0&amp;vtp=1&amp;bt=1">
            <a:extLst>
              <a:ext uri="{FF2B5EF4-FFF2-40B4-BE49-F238E27FC236}">
                <a16:creationId xmlns:a16="http://schemas.microsoft.com/office/drawing/2014/main" id="{A930A5DC-AD13-F301-399B-3BB6264DC640}"/>
              </a:ext>
            </a:extLst>
          </p:cNvPr>
          <p:cNvSpPr/>
          <p:nvPr/>
        </p:nvSpPr>
        <p:spPr>
          <a:xfrm>
            <a:off x="722376" y="900000"/>
            <a:ext cx="10753344" cy="2633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speech,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also</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10</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century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progress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ahead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remarkable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foresight.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reflection,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amazed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century: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Gaslight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evolved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electric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bulbs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automobiles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had</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horse-drawn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vehicles.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commercial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airplane,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panels,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renewable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resources.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Gilbert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Grosvenor,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editor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National</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Geographic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magazine,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published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revised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February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issue.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hundred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predictions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prescient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（预见性的）.</a:t>
            </a:r>
            <a:endParaRPr lang="en-US" altLang="zh-CN" sz="2000" dirty="0"/>
          </a:p>
        </p:txBody>
      </p:sp>
      <mc:AlternateContent xmlns:mc="http://schemas.openxmlformats.org/markup-compatibility/2006" xmlns:a14="http://schemas.microsoft.com/office/drawing/2010/main">
        <mc:Choice Requires="a14">
          <p:sp>
            <p:nvSpPr>
              <p:cNvPr id="3" name="QM_6_EX.279_1#a43bd597d?vja=1&amp;pid=5e33a4e43&amp;color=0,0,0&amp;vtp=1">
                <a:extLst>
                  <a:ext uri="{FF2B5EF4-FFF2-40B4-BE49-F238E27FC236}">
                    <a16:creationId xmlns:a16="http://schemas.microsoft.com/office/drawing/2014/main" id="{80741A3B-DDF6-1A3C-30E5-4FB7EAC6C0AB}"/>
                  </a:ext>
                </a:extLst>
              </p:cNvPr>
              <p:cNvSpPr/>
              <p:nvPr/>
            </p:nvSpPr>
            <p:spPr>
              <a:xfrm>
                <a:off x="722376" y="3576447"/>
                <a:ext cx="10753344" cy="1113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本文是一篇记叙文。文章主要讲述了贝尔设计了一种产生冷空气的装置，可将房间的温度降至21</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000" b="0" i="0">
                        <a:solidFill>
                          <a:srgbClr val="385723"/>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2000" b="0" i="0" dirty="0">
                    <a:solidFill>
                      <a:srgbClr val="385723"/>
                    </a:solidFill>
                    <a:latin typeface="Times New Roman" pitchFamily="34" charset="0"/>
                    <a:ea typeface="微软雅黑" pitchFamily="34" charset="-122"/>
                    <a:cs typeface="Times New Roman" pitchFamily="34" charset="-120"/>
                  </a:rPr>
                  <a:t>。他69岁时发表了一篇演讲，预测未来人们会使用商用飞机、太阳能电池板并利用可再生资源。</a:t>
                </a:r>
                <a:endParaRPr lang="en-US" altLang="zh-CN" sz="2000" dirty="0"/>
              </a:p>
            </p:txBody>
          </p:sp>
        </mc:Choice>
        <mc:Fallback xmlns="">
          <p:sp>
            <p:nvSpPr>
              <p:cNvPr id="3" name="QM_6_EX.279_1#a43bd597d?vja=1&amp;pid=5e33a4e43&amp;color=0,0,0&amp;vtp=1">
                <a:extLst>
                  <a:ext uri="{FF2B5EF4-FFF2-40B4-BE49-F238E27FC236}">
                    <a16:creationId xmlns:a16="http://schemas.microsoft.com/office/drawing/2014/main" id="{80741A3B-DDF6-1A3C-30E5-4FB7EAC6C0AB}"/>
                  </a:ext>
                </a:extLst>
              </p:cNvPr>
              <p:cNvSpPr>
                <a:spLocks noRot="1" noChangeAspect="1" noMove="1" noResize="1" noEditPoints="1" noAdjustHandles="1" noChangeArrowheads="1" noChangeShapeType="1" noTextEdit="1"/>
              </p:cNvSpPr>
              <p:nvPr/>
            </p:nvSpPr>
            <p:spPr>
              <a:xfrm>
                <a:off x="722376" y="3576447"/>
                <a:ext cx="10753344" cy="1113409"/>
              </a:xfrm>
              <a:prstGeom prst="rect">
                <a:avLst/>
              </a:prstGeom>
              <a:blipFill>
                <a:blip r:embed="rId2"/>
                <a:stretch>
                  <a:fillRect l="-1474" t="-3297" r="-794" b="-13736"/>
                </a:stretch>
              </a:blipFill>
              <a:ln/>
            </p:spPr>
            <p:txBody>
              <a:bodyPr/>
              <a:lstStyle/>
              <a:p>
                <a:r>
                  <a:rPr lang="zh-CN" altLang="en-US">
                    <a:noFill/>
                  </a:rPr>
                  <a:t> </a:t>
                </a:r>
              </a:p>
            </p:txBody>
          </p:sp>
        </mc:Fallback>
      </mc:AlternateContent>
    </p:spTree>
    <p:extLst>
      <p:ext uri="{BB962C8B-B14F-4D97-AF65-F5344CB8AC3E}">
        <p14:creationId xmlns:p14="http://schemas.microsoft.com/office/powerpoint/2010/main" val="286165011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1.xml><?xml version="1.0" encoding="utf-8"?>
<p:sld xmlns:a="http://schemas.openxmlformats.org/drawingml/2006/main" xmlns:r="http://schemas.openxmlformats.org/officeDocument/2006/relationships" xmlns:p="http://schemas.openxmlformats.org/presentationml/2006/main">
  <p:cSld name="Slide 59&amp;si=59">
    <p:spTree>
      <p:nvGrpSpPr>
        <p:cNvPr id="1" name=""/>
        <p:cNvGrpSpPr/>
        <p:nvPr/>
      </p:nvGrpSpPr>
      <p:grpSpPr>
        <a:xfrm>
          <a:off x="0" y="0"/>
          <a:ext cx="0" cy="0"/>
          <a:chOff x="0" y="0"/>
          <a:chExt cx="0" cy="0"/>
        </a:xfrm>
      </p:grpSpPr>
      <p:sp>
        <p:nvSpPr>
          <p:cNvPr id="2" name="QC_7_BD.280_1#24d0d1a11.choices?vja=1&amp;pid=a43bd597d&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.attended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B.escaped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C.objected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.applied</a:t>
            </a:r>
            <a:endParaRPr lang="en-US" altLang="zh-CN" sz="2000" dirty="0"/>
          </a:p>
        </p:txBody>
      </p:sp>
      <p:sp>
        <p:nvSpPr>
          <p:cNvPr id="3" name="QC_7_AN.281_1#24d0d1a11.bracket?vja=1&amp;pid=a43bd597d&amp;color=0,0,0&amp;vpa=126&amp;vtp=1"/>
          <p:cNvSpPr/>
          <p:nvPr/>
        </p:nvSpPr>
        <p:spPr>
          <a:xfrm>
            <a:off x="1176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AS.282_1#24d0d1a11?vja=1&amp;pid=a43bd597d&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空前提到贝尔讨厌在华盛顿特区度过夏天；由下文but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capital中的but可知，前后语义存在转折关系，因此，由于华盛顿特区夏天天气太热，他通常会“逃”到新斯科舍省的农场，但是有一年他不得不留在华盛顿特区。故选B项。</a:t>
            </a:r>
            <a:endParaRPr lang="en-US" altLang="zh-CN" sz="2200" dirty="0"/>
          </a:p>
        </p:txBody>
      </p:sp>
      <p:sp>
        <p:nvSpPr>
          <p:cNvPr id="5" name="QC_7_BD.283_1#880cb7237.choices?vja=1&amp;pid=a43bd597d&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agreed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insisted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figured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out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.ruled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endParaRPr lang="en-US" altLang="zh-CN" sz="2000" dirty="0"/>
          </a:p>
        </p:txBody>
      </p:sp>
      <p:sp>
        <p:nvSpPr>
          <p:cNvPr id="6" name="QC_7_AN.284_1#880cb7237.bracket?vja=1&amp;pid=a43bd597d&amp;color=0,0,0&amp;vpa=127&amp;vtp=1"/>
          <p:cNvSpPr/>
          <p:nvPr/>
        </p:nvSpPr>
        <p:spPr>
          <a:xfrm>
            <a:off x="1176401" y="2504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7" name="QC_7_AS.285_1#880cb7237?vja=1&amp;pid=a43bd597d&amp;color=0,0,0&amp;vtp=1"/>
          <p:cNvSpPr/>
          <p:nvPr/>
        </p:nvSpPr>
        <p:spPr>
          <a:xfrm>
            <a:off x="722376" y="2928747"/>
            <a:ext cx="10753344" cy="1147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根据空后的“how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warm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house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cool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one—until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now”并结合常识可知，当时人类已经解决了如何给房子取暖这个问题。figure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out意为“弄懂，弄清楚”，故选C项。agree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on意为“同意”；insist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on意为“坚持”；rule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out意为“把</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排除在外”。</a:t>
            </a:r>
            <a:endParaRPr lang="en-US" altLang="zh-CN" sz="2200" dirty="0"/>
          </a:p>
        </p:txBody>
      </p:sp>
      <p:sp>
        <p:nvSpPr>
          <p:cNvPr id="8" name="QC_7_BD.286_1#bf5e2f0b8.choices?vja=1&amp;pid=a43bd597d&amp;color=0,0,0&amp;vtp=1"/>
          <p:cNvSpPr/>
          <p:nvPr/>
        </p:nvSpPr>
        <p:spPr>
          <a:xfrm>
            <a:off x="722376" y="4116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.designed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B.bought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C.saw</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.borrowed</a:t>
            </a:r>
            <a:endParaRPr lang="en-US" altLang="zh-CN" sz="2000" dirty="0"/>
          </a:p>
        </p:txBody>
      </p:sp>
      <p:sp>
        <p:nvSpPr>
          <p:cNvPr id="9" name="QC_7_AN.287_1#bf5e2f0b8.bracket?vja=1&amp;pid=a43bd597d&amp;color=0,0,0&amp;vpa=128&amp;vtp=1"/>
          <p:cNvSpPr/>
          <p:nvPr/>
        </p:nvSpPr>
        <p:spPr>
          <a:xfrm>
            <a:off x="1176401" y="4116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mc:AlternateContent xmlns:mc="http://schemas.openxmlformats.org/markup-compatibility/2006" xmlns:a14="http://schemas.microsoft.com/office/drawing/2010/main">
        <mc:Choice Requires="a14">
          <p:sp>
            <p:nvSpPr>
              <p:cNvPr id="10" name="QC_7_AS.288_1#bf5e2f0b8?vja=1&amp;pid=a43bd597d&amp;color=0,0,0&amp;vtp=1"/>
              <p:cNvSpPr/>
              <p:nvPr/>
            </p:nvSpPr>
            <p:spPr>
              <a:xfrm>
                <a:off x="722376" y="4541647"/>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由空后的a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cold-air-producing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device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brought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temperature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down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21</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000" b="0" i="0">
                        <a:solidFill>
                          <a:srgbClr val="385723"/>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2000" b="0" i="0" dirty="0">
                    <a:solidFill>
                      <a:srgbClr val="385723"/>
                    </a:solidFill>
                    <a:latin typeface="Times New Roman" pitchFamily="34" charset="0"/>
                    <a:ea typeface="微软雅黑" pitchFamily="34" charset="-122"/>
                    <a:cs typeface="Times New Roman" pitchFamily="34" charset="-120"/>
                  </a:rPr>
                  <a:t>及下文语境可知，贝尔设计了一种冷空气产生装置，将房间的温度降至</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21</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000" b="0" i="0">
                        <a:solidFill>
                          <a:srgbClr val="385723"/>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2000" b="0" i="0" dirty="0">
                    <a:solidFill>
                      <a:srgbClr val="385723"/>
                    </a:solidFill>
                    <a:latin typeface="Times New Roman" pitchFamily="34" charset="0"/>
                    <a:ea typeface="微软雅黑" pitchFamily="34" charset="-122"/>
                    <a:cs typeface="Times New Roman" pitchFamily="34" charset="-120"/>
                  </a:rPr>
                  <a:t>。</a:t>
                </a:r>
                <a:endParaRPr lang="en-US" altLang="zh-CN" sz="2200" dirty="0"/>
              </a:p>
            </p:txBody>
          </p:sp>
        </mc:Choice>
        <mc:Fallback xmlns="">
          <p:sp>
            <p:nvSpPr>
              <p:cNvPr id="10" name="QC_7_AS.288_1#bf5e2f0b8?vja=1&amp;pid=a43bd597d&amp;color=0,0,0&amp;vtp=1"/>
              <p:cNvSpPr>
                <a:spLocks noRot="1" noChangeAspect="1" noMove="1" noResize="1" noEditPoints="1" noAdjustHandles="1" noChangeArrowheads="1" noChangeShapeType="1" noTextEdit="1"/>
              </p:cNvSpPr>
              <p:nvPr/>
            </p:nvSpPr>
            <p:spPr>
              <a:xfrm>
                <a:off x="722376" y="4541647"/>
                <a:ext cx="10753344" cy="766953"/>
              </a:xfrm>
              <a:prstGeom prst="rect">
                <a:avLst/>
              </a:prstGeom>
              <a:blipFill>
                <a:blip r:embed="rId3"/>
                <a:stretch>
                  <a:fillRect l="-1587" t="-4762" r="-1417" b="-2063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62.xml><?xml version="1.0" encoding="utf-8"?>
<p:sld xmlns:a="http://schemas.openxmlformats.org/drawingml/2006/main" xmlns:r="http://schemas.openxmlformats.org/officeDocument/2006/relationships" xmlns:p="http://schemas.openxmlformats.org/presentationml/2006/main">
  <p:cSld name="Slide 60&amp;si=60">
    <p:spTree>
      <p:nvGrpSpPr>
        <p:cNvPr id="1" name=""/>
        <p:cNvGrpSpPr/>
        <p:nvPr/>
      </p:nvGrpSpPr>
      <p:grpSpPr>
        <a:xfrm>
          <a:off x="0" y="0"/>
          <a:ext cx="0" cy="0"/>
          <a:chOff x="0" y="0"/>
          <a:chExt cx="0" cy="0"/>
        </a:xfrm>
      </p:grpSpPr>
      <p:sp>
        <p:nvSpPr>
          <p:cNvPr id="2" name="QC_7_BD.289_1#861f0d01d.choices?vja=1&amp;pid=a43bd597d&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.accident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B.loss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C.problem</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.story</a:t>
            </a:r>
            <a:endParaRPr lang="en-US" altLang="zh-CN" sz="2000" dirty="0"/>
          </a:p>
        </p:txBody>
      </p:sp>
      <p:sp>
        <p:nvSpPr>
          <p:cNvPr id="3" name="QC_7_AN.290_1#861f0d01d.bracket?vja=1&amp;pid=a43bd597d&amp;color=0,0,0&amp;vpa=129&amp;vtp=1"/>
          <p:cNvSpPr/>
          <p:nvPr/>
        </p:nvSpPr>
        <p:spPr>
          <a:xfrm>
            <a:off x="1176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mc:AlternateContent xmlns:mc="http://schemas.openxmlformats.org/markup-compatibility/2006" xmlns:a14="http://schemas.microsoft.com/office/drawing/2010/main">
        <mc:Choice Requires="a14">
          <p:sp>
            <p:nvSpPr>
              <p:cNvPr id="4" name="QC_7_AS.291_1#861f0d01d?vja=1&amp;pid=a43bd597d&amp;color=0,0,0&amp;vtp=1"/>
              <p:cNvSpPr/>
              <p:nvPr/>
            </p:nvSpPr>
            <p:spPr>
              <a:xfrm>
                <a:off x="722376" y="13158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由空前的When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69-year-old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that及上文语境可知，贝尔在一次演讲中向学生们讲述自己设计了一种冷空气产生装置，将房间的温度降至</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21</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000" b="0" i="0">
                        <a:solidFill>
                          <a:srgbClr val="385723"/>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2000" b="0" i="0" dirty="0">
                    <a:solidFill>
                      <a:srgbClr val="385723"/>
                    </a:solidFill>
                    <a:latin typeface="Times New Roman" pitchFamily="34" charset="0"/>
                    <a:ea typeface="微软雅黑" pitchFamily="34" charset="-122"/>
                    <a:cs typeface="Times New Roman" pitchFamily="34" charset="-120"/>
                  </a:rPr>
                  <a:t>的故事。故选D项。</a:t>
                </a:r>
                <a:endParaRPr lang="en-US" altLang="zh-CN" sz="2200" dirty="0"/>
              </a:p>
            </p:txBody>
          </p:sp>
        </mc:Choice>
        <mc:Fallback xmlns="">
          <p:sp>
            <p:nvSpPr>
              <p:cNvPr id="4" name="QC_7_AS.291_1#861f0d01d?vja=1&amp;pid=a43bd597d&amp;color=0,0,0&amp;vtp=1"/>
              <p:cNvSpPr>
                <a:spLocks noRot="1" noChangeAspect="1" noMove="1" noResize="1" noEditPoints="1" noAdjustHandles="1" noChangeArrowheads="1" noChangeShapeType="1" noTextEdit="1"/>
              </p:cNvSpPr>
              <p:nvPr/>
            </p:nvSpPr>
            <p:spPr>
              <a:xfrm>
                <a:off x="722376" y="1315847"/>
                <a:ext cx="10753344" cy="766953"/>
              </a:xfrm>
              <a:prstGeom prst="rect">
                <a:avLst/>
              </a:prstGeom>
              <a:blipFill>
                <a:blip r:embed="rId3"/>
                <a:stretch>
                  <a:fillRect l="-1587" t="-4762" b="-19841"/>
                </a:stretch>
              </a:blipFill>
              <a:ln/>
            </p:spPr>
            <p:txBody>
              <a:bodyPr/>
              <a:lstStyle/>
              <a:p>
                <a:r>
                  <a:rPr lang="zh-CN" altLang="en-US">
                    <a:noFill/>
                  </a:rPr>
                  <a:t> </a:t>
                </a:r>
              </a:p>
            </p:txBody>
          </p:sp>
        </mc:Fallback>
      </mc:AlternateContent>
      <p:sp>
        <p:nvSpPr>
          <p:cNvPr id="5" name="QC_7_BD.292_1#d27c4be28.choices?vja=1&amp;pid=a43bd597d&amp;color=0,0,0&amp;vtp=1"/>
          <p:cNvSpPr/>
          <p:nvPr/>
        </p:nvSpPr>
        <p:spPr>
          <a:xfrm>
            <a:off x="722376" y="2082800"/>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.wild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B.hungry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C.disappointed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.silent</a:t>
            </a:r>
            <a:endParaRPr lang="en-US" altLang="zh-CN" sz="2000" dirty="0"/>
          </a:p>
        </p:txBody>
      </p:sp>
      <p:sp>
        <p:nvSpPr>
          <p:cNvPr id="6" name="QC_7_AN.293_1#d27c4be28.bracket?vja=1&amp;pid=a43bd597d&amp;color=0,0,0&amp;vpa=130&amp;vtp=1"/>
          <p:cNvSpPr/>
          <p:nvPr/>
        </p:nvSpPr>
        <p:spPr>
          <a:xfrm>
            <a:off x="1176401" y="2082800"/>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C_7_AS.294_1#d27c4be28?vja=1&amp;pid=a43bd597d&amp;color=0,0,0&amp;vtp=1"/>
          <p:cNvSpPr/>
          <p:nvPr/>
        </p:nvSpPr>
        <p:spPr>
          <a:xfrm>
            <a:off x="722376" y="25096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由下文中的The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clapping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lasted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long可知，当贝尔讲述自己设计了一种冷空气产生装置的故事时，学生们都给他鼓掌，这说明学生们在听到这个故事后很兴奋，欢呼起来。go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wild意为“变得激动”。故选A项。</a:t>
            </a:r>
            <a:endParaRPr lang="en-US" altLang="zh-CN" sz="2200" dirty="0"/>
          </a:p>
        </p:txBody>
      </p:sp>
      <p:sp>
        <p:nvSpPr>
          <p:cNvPr id="8" name="QC_7_BD.295_1#1bd1adbe6.choices?vja=1&amp;pid=a43bd597d&amp;color=0,0,0&amp;vtp=1"/>
          <p:cNvSpPr/>
          <p:nvPr/>
        </p:nvSpPr>
        <p:spPr>
          <a:xfrm>
            <a:off x="722376" y="36978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.allowed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B.forced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C.discovered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.chosen</a:t>
            </a:r>
            <a:endParaRPr lang="en-US" altLang="zh-CN" sz="2000" dirty="0"/>
          </a:p>
        </p:txBody>
      </p:sp>
      <p:sp>
        <p:nvSpPr>
          <p:cNvPr id="9" name="QC_7_AN.296_1#1bd1adbe6.bracket?vja=1&amp;pid=a43bd597d&amp;color=0,0,0&amp;vpa=131&amp;vtp=1"/>
          <p:cNvSpPr/>
          <p:nvPr/>
        </p:nvSpPr>
        <p:spPr>
          <a:xfrm>
            <a:off x="1176401" y="36978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10" name="QC_7_AS.297_1#1bd1adbe6?vja=1&amp;pid=a43bd597d&amp;color=0,0,0&amp;vtp=1"/>
          <p:cNvSpPr/>
          <p:nvPr/>
        </p:nvSpPr>
        <p:spPr>
          <a:xfrm>
            <a:off x="722376" y="41225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由上文The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clapping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lasted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可知，学生们太热情了，这让他不得不说出了更令人惊讶的事情。force意为“迫使”，故选B项。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63.xml><?xml version="1.0" encoding="utf-8"?>
<p:sld xmlns:a="http://schemas.openxmlformats.org/drawingml/2006/main" xmlns:r="http://schemas.openxmlformats.org/officeDocument/2006/relationships" xmlns:p="http://schemas.openxmlformats.org/presentationml/2006/main">
  <p:cSld name="Slide 61&amp;si=61">
    <p:spTree>
      <p:nvGrpSpPr>
        <p:cNvPr id="1" name=""/>
        <p:cNvGrpSpPr/>
        <p:nvPr/>
      </p:nvGrpSpPr>
      <p:grpSpPr>
        <a:xfrm>
          <a:off x="0" y="0"/>
          <a:ext cx="0" cy="0"/>
          <a:chOff x="0" y="0"/>
          <a:chExt cx="0" cy="0"/>
        </a:xfrm>
      </p:grpSpPr>
      <p:sp>
        <p:nvSpPr>
          <p:cNvPr id="2" name="QC_7_BD.298_1#d60f41d45.choices?vja=1&amp;pid=a43bd597d&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.favour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B.memory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C.transportation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.pursuit</a:t>
            </a:r>
            <a:endParaRPr lang="en-US" altLang="zh-CN" sz="2000" dirty="0"/>
          </a:p>
        </p:txBody>
      </p:sp>
      <p:sp>
        <p:nvSpPr>
          <p:cNvPr id="3" name="QC_7_AN.299_1#d60f41d45.bracket?vja=1&amp;pid=a43bd597d&amp;color=0,0,0&amp;vpa=132&amp;vtp=1"/>
          <p:cNvSpPr/>
          <p:nvPr/>
        </p:nvSpPr>
        <p:spPr>
          <a:xfrm>
            <a:off x="1176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AS.300_1#d60f41d45?vja=1&amp;pid=a43bd597d&amp;color=0,0,0&amp;vtp=1"/>
          <p:cNvSpPr/>
          <p:nvPr/>
        </p:nvSpPr>
        <p:spPr>
          <a:xfrm>
            <a:off x="722376" y="1315847"/>
            <a:ext cx="10753344" cy="1151509"/>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由下文中的“had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thought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flat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rate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public</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transport,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building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additional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roads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high”可知，贝尔想要统一公共交通的收费，但是修建新路的花费是巨大的，所以此处指贝尔问邮票是否能用于公共运输。</a:t>
            </a:r>
            <a:endParaRPr lang="en-US" altLang="zh-CN" sz="2200" dirty="0"/>
          </a:p>
        </p:txBody>
      </p:sp>
      <p:sp>
        <p:nvSpPr>
          <p:cNvPr id="5" name="QC_7_BD.301_1#c89dbe1fc.choices?vja=1&amp;pid=a43bd597d&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.cutting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B.raising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C.avoiding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.charging</a:t>
            </a:r>
            <a:endParaRPr lang="en-US" altLang="zh-CN" sz="2000" dirty="0"/>
          </a:p>
        </p:txBody>
      </p:sp>
      <p:sp>
        <p:nvSpPr>
          <p:cNvPr id="6" name="QC_7_AN.302_1#c89dbe1fc.bracket?vja=1&amp;pid=a43bd597d&amp;color=0,0,0&amp;vpa=133&amp;vtp=1"/>
          <p:cNvSpPr/>
          <p:nvPr/>
        </p:nvSpPr>
        <p:spPr>
          <a:xfrm>
            <a:off x="1176401" y="25040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7" name="QC_7_AS.303_1#c89dbe1fc?vja=1&amp;pid=a43bd597d&amp;color=0,0,0&amp;vtp=1"/>
          <p:cNvSpPr/>
          <p:nvPr/>
        </p:nvSpPr>
        <p:spPr>
          <a:xfrm>
            <a:off x="722376" y="28872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根据空后的flat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rate可知，此处表示公共交通的收费。charge意为“收费”，故选D项。</a:t>
            </a:r>
            <a:endParaRPr lang="en-US" altLang="zh-CN" sz="2200" dirty="0"/>
          </a:p>
        </p:txBody>
      </p:sp>
      <p:sp>
        <p:nvSpPr>
          <p:cNvPr id="8" name="QC_7_BD.304_1#bce8c10de.choices?vja=1&amp;pid=a43bd597d&amp;color=0,0,0&amp;vtp=1"/>
          <p:cNvSpPr/>
          <p:nvPr/>
        </p:nvSpPr>
        <p:spPr>
          <a:xfrm>
            <a:off x="722376" y="3276600"/>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.pollution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B.solution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C.innovation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.issue</a:t>
            </a:r>
            <a:endParaRPr lang="en-US" altLang="zh-CN" sz="2000" dirty="0"/>
          </a:p>
        </p:txBody>
      </p:sp>
      <p:sp>
        <p:nvSpPr>
          <p:cNvPr id="9" name="QC_7_AN.305_1#bce8c10de.bracket?vja=1&amp;pid=a43bd597d&amp;color=0,0,0&amp;vpa=134&amp;vtp=1"/>
          <p:cNvSpPr/>
          <p:nvPr/>
        </p:nvSpPr>
        <p:spPr>
          <a:xfrm>
            <a:off x="1176401" y="3276600"/>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10" name="QC_7_AS.306_1#bce8c10de?vja=1&amp;pid=a43bd597d&amp;color=0,0,0&amp;vtp=1"/>
          <p:cNvSpPr/>
          <p:nvPr/>
        </p:nvSpPr>
        <p:spPr>
          <a:xfrm>
            <a:off x="722376" y="37034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根据空前的“Perhaps,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flying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machine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the”及上文语境可知，针对修建道路成本太高而无法统一公共交通收费这一问题的解决方案也许是飞行器。solution意为“解决方法”，故选B项。</a:t>
            </a:r>
            <a:endParaRPr lang="en-US" altLang="zh-CN" sz="2200" dirty="0"/>
          </a:p>
        </p:txBody>
      </p:sp>
      <p:sp>
        <p:nvSpPr>
          <p:cNvPr id="11" name="QC_7_BD.307_1#7c3b6d171.choices?vja=1&amp;pid=a43bd597d&amp;color=0,0,0&amp;vtp=1"/>
          <p:cNvSpPr/>
          <p:nvPr/>
        </p:nvSpPr>
        <p:spPr>
          <a:xfrm>
            <a:off x="722376" y="48916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.relied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B.switched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C.reflected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.called</a:t>
            </a:r>
            <a:endParaRPr lang="en-US" altLang="zh-CN" sz="2000" dirty="0"/>
          </a:p>
        </p:txBody>
      </p:sp>
      <p:sp>
        <p:nvSpPr>
          <p:cNvPr id="12" name="QC_7_AN.308_1#7c3b6d171.bracket?vja=1&amp;pid=a43bd597d&amp;color=0,0,0&amp;vpa=135&amp;vtp=1"/>
          <p:cNvSpPr/>
          <p:nvPr/>
        </p:nvSpPr>
        <p:spPr>
          <a:xfrm>
            <a:off x="1303401" y="48916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13" name="QC_7_AS.309_1#7c3b6d171?vja=1&amp;pid=a43bd597d&amp;color=0,0,0&amp;vtp=1"/>
          <p:cNvSpPr/>
          <p:nvPr/>
        </p:nvSpPr>
        <p:spPr>
          <a:xfrm>
            <a:off x="722376" y="5316347"/>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根据空后的looked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ahead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remarkable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foresight和In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reflection可知，此处表示贝尔回顾了一个世纪以来的发展历程，并展望了未来。reflect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on意为“回想；仔细思考”，故选C项。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64.xml><?xml version="1.0" encoding="utf-8"?>
<p:sld xmlns:a="http://schemas.openxmlformats.org/drawingml/2006/main" xmlns:r="http://schemas.openxmlformats.org/officeDocument/2006/relationships" xmlns:p="http://schemas.openxmlformats.org/presentationml/2006/main">
  <p:cSld name="Slide 62&amp;si=62">
    <p:spTree>
      <p:nvGrpSpPr>
        <p:cNvPr id="1" name=""/>
        <p:cNvGrpSpPr/>
        <p:nvPr/>
      </p:nvGrpSpPr>
      <p:grpSpPr>
        <a:xfrm>
          <a:off x="0" y="0"/>
          <a:ext cx="0" cy="0"/>
          <a:chOff x="0" y="0"/>
          <a:chExt cx="0" cy="0"/>
        </a:xfrm>
      </p:grpSpPr>
      <p:sp>
        <p:nvSpPr>
          <p:cNvPr id="2" name="QC_7_BD.310_1#6b54f62f4.choices?vja=1&amp;pid=a43bd597d&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.profits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B.advances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C.materials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.failures</a:t>
            </a:r>
            <a:endParaRPr lang="en-US" altLang="zh-CN" sz="2000" dirty="0"/>
          </a:p>
        </p:txBody>
      </p:sp>
      <p:sp>
        <p:nvSpPr>
          <p:cNvPr id="3" name="QC_7_AN.311_1#6b54f62f4.bracket?vja=1&amp;pid=a43bd597d&amp;color=0,0,0&amp;vpa=136&amp;vtp=1"/>
          <p:cNvSpPr/>
          <p:nvPr/>
        </p:nvSpPr>
        <p:spPr>
          <a:xfrm>
            <a:off x="1294003"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AS.312_1#6b54f62f4?vja=1&amp;pid=a43bd597d&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由上文____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century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progress及下文“Gaslight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evolved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into</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vehicles.”可知，他回顾了一个世纪以来的发展历程，对过去一个世纪的进步感到惊讶。advance意为“进步”，故选B项。</a:t>
            </a:r>
            <a:endParaRPr lang="en-US" altLang="zh-CN" sz="2200" dirty="0"/>
          </a:p>
        </p:txBody>
      </p:sp>
      <p:sp>
        <p:nvSpPr>
          <p:cNvPr id="5" name="QC_7_BD.313_1#589529ad5.choices?vja=1&amp;pid=a43bd597d&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.replaced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B.destroyed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C.attacked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.missed</a:t>
            </a:r>
            <a:endParaRPr lang="en-US" altLang="zh-CN" sz="2000" dirty="0"/>
          </a:p>
        </p:txBody>
      </p:sp>
      <p:sp>
        <p:nvSpPr>
          <p:cNvPr id="6" name="QC_7_AN.314_1#589529ad5.bracket?vja=1&amp;pid=a43bd597d&amp;color=0,0,0&amp;vpa=137&amp;vtp=1"/>
          <p:cNvSpPr/>
          <p:nvPr/>
        </p:nvSpPr>
        <p:spPr>
          <a:xfrm>
            <a:off x="1303401" y="25040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C_7_AS.315_1#589529ad5?vja=1&amp;pid=a43bd597d&amp;color=0,0,0&amp;vtp=1"/>
          <p:cNvSpPr/>
          <p:nvPr/>
        </p:nvSpPr>
        <p:spPr>
          <a:xfrm>
            <a:off x="722376" y="29287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由空后的horse-drawn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vehicles并结合常识可知，随着科技的进步，汽车取代了马车。replace意为“代替”，故选A项。destroy意为“破坏”；attack意为“攻击”。</a:t>
            </a:r>
            <a:endParaRPr lang="en-US" altLang="zh-CN" sz="2200" dirty="0"/>
          </a:p>
        </p:txBody>
      </p:sp>
      <p:sp>
        <p:nvSpPr>
          <p:cNvPr id="8" name="QC_7_BD.316_1#fa360c41b.choices?vja=1&amp;pid=a43bd597d&amp;color=0,0,0&amp;vtp=1"/>
          <p:cNvSpPr/>
          <p:nvPr/>
        </p:nvSpPr>
        <p:spPr>
          <a:xfrm>
            <a:off x="722376" y="3735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.sell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B.rent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C.invent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.predict</a:t>
            </a:r>
            <a:endParaRPr lang="en-US" altLang="zh-CN" sz="2000" dirty="0"/>
          </a:p>
        </p:txBody>
      </p:sp>
      <p:sp>
        <p:nvSpPr>
          <p:cNvPr id="9" name="QC_7_AN.317_1#fa360c41b.bracket?vja=1&amp;pid=a43bd597d&amp;color=0,0,0&amp;vpa=138&amp;vtp=1"/>
          <p:cNvSpPr/>
          <p:nvPr/>
        </p:nvSpPr>
        <p:spPr>
          <a:xfrm>
            <a:off x="1303401" y="3735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10" name="QC_7_AS.318_1#fa360c41b?vja=1&amp;pid=a43bd597d&amp;color=0,0,0&amp;vtp=1"/>
          <p:cNvSpPr/>
          <p:nvPr/>
        </p:nvSpPr>
        <p:spPr>
          <a:xfrm>
            <a:off x="722376" y="41606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由下文“Now,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hundred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years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Bell’s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predictions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remain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prescient.”可知，此处表示贝尔预测未来人们会用商用飞机、太阳能电池板，还可能需要可再生资源。故选D项。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65.xml><?xml version="1.0" encoding="utf-8"?>
<p:sld xmlns:a="http://schemas.openxmlformats.org/drawingml/2006/main" xmlns:r="http://schemas.openxmlformats.org/officeDocument/2006/relationships" xmlns:p="http://schemas.openxmlformats.org/presentationml/2006/main">
  <p:cSld name="Slide 63&amp;si=63">
    <p:spTree>
      <p:nvGrpSpPr>
        <p:cNvPr id="1" name=""/>
        <p:cNvGrpSpPr/>
        <p:nvPr/>
      </p:nvGrpSpPr>
      <p:grpSpPr>
        <a:xfrm>
          <a:off x="0" y="0"/>
          <a:ext cx="0" cy="0"/>
          <a:chOff x="0" y="0"/>
          <a:chExt cx="0" cy="0"/>
        </a:xfrm>
      </p:grpSpPr>
      <p:sp>
        <p:nvSpPr>
          <p:cNvPr id="2" name="QC_7_BD.319_1#c4e077c43.choices?vja=1&amp;pid=a43bd597d&amp;color=0,0,0&amp;mp=1&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.deadline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B.competition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C.need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.balance</a:t>
            </a:r>
            <a:endParaRPr lang="en-US" altLang="zh-CN" sz="2000" dirty="0"/>
          </a:p>
        </p:txBody>
      </p:sp>
      <p:sp>
        <p:nvSpPr>
          <p:cNvPr id="3" name="QC_7_AN.320_1#c4e077c43.bracket?vja=1&amp;pid=a43bd597d&amp;color=0,0,0&amp;mp=1&amp;vpa=139&amp;vtp=1"/>
          <p:cNvSpPr/>
          <p:nvPr/>
        </p:nvSpPr>
        <p:spPr>
          <a:xfrm>
            <a:off x="1303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AS.321_1#c4e077c43?vja=1&amp;pid=a43bd597d&amp;color=0,0,0&amp;vtp=1"/>
          <p:cNvSpPr/>
          <p:nvPr/>
        </p:nvSpPr>
        <p:spPr>
          <a:xfrm>
            <a:off x="722376" y="1315847"/>
            <a:ext cx="10753344" cy="770509"/>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由空后的for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renewable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resources并结合常识可知，人们对可再生资源是有需求的。故选C项。</a:t>
            </a:r>
            <a:endParaRPr lang="en-US" altLang="zh-CN" sz="2200" dirty="0"/>
          </a:p>
        </p:txBody>
      </p:sp>
      <p:sp>
        <p:nvSpPr>
          <p:cNvPr id="5" name="QC_7_BD.322_1#99a9318ec.choices?vja=1&amp;pid=a43bd597d&amp;color=0,0,0&amp;vtp=1"/>
          <p:cNvSpPr/>
          <p:nvPr/>
        </p:nvSpPr>
        <p:spPr>
          <a:xfrm>
            <a:off x="722376" y="2123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.text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B.book</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C.contract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.interview</a:t>
            </a:r>
            <a:endParaRPr lang="en-US" altLang="zh-CN" sz="2000" dirty="0"/>
          </a:p>
        </p:txBody>
      </p:sp>
      <p:sp>
        <p:nvSpPr>
          <p:cNvPr id="6" name="QC_7_AN.323_1#99a9318ec.bracket?vja=1&amp;pid=a43bd597d&amp;color=0,0,0&amp;vpa=140&amp;vtp=1"/>
          <p:cNvSpPr/>
          <p:nvPr/>
        </p:nvSpPr>
        <p:spPr>
          <a:xfrm>
            <a:off x="1303401" y="21230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C_7_AS.324_1#99a9318ec?vja=1&amp;pid=a43bd597d&amp;color=0,0,0&amp;vtp=1"/>
          <p:cNvSpPr/>
          <p:nvPr/>
        </p:nvSpPr>
        <p:spPr>
          <a:xfrm>
            <a:off x="722376" y="25477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根据上文中的When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69-year-old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speech及空后的published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revised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version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February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issue可知，此处指贝尔当时发表的演讲的文稿。text意为“演讲稿”，故选A项。contract意为“合同”。</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66.xml><?xml version="1.0" encoding="utf-8"?>
<p:sld xmlns:a="http://schemas.openxmlformats.org/drawingml/2006/main" xmlns:r="http://schemas.openxmlformats.org/officeDocument/2006/relationships" xmlns:p="http://schemas.openxmlformats.org/presentationml/2006/main">
  <p:cSld name="Slide 64&amp;si=64">
    <p:spTree>
      <p:nvGrpSpPr>
        <p:cNvPr id="1" name=""/>
        <p:cNvGrpSpPr/>
        <p:nvPr/>
      </p:nvGrpSpPr>
      <p:grpSpPr>
        <a:xfrm>
          <a:off x="0" y="0"/>
          <a:ext cx="0" cy="0"/>
          <a:chOff x="0" y="0"/>
          <a:chExt cx="0" cy="0"/>
        </a:xfrm>
      </p:grpSpPr>
      <p:sp>
        <p:nvSpPr>
          <p:cNvPr id="2" name="C_4#9d2e20407.fixed?vja=1&amp;pid=9fb749611&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03</a:t>
            </a:r>
            <a:endParaRPr lang="en-US" altLang="zh-CN" sz="7200" dirty="0"/>
          </a:p>
        </p:txBody>
      </p:sp>
      <p:sp>
        <p:nvSpPr>
          <p:cNvPr id="3" name="C_4#9d2e20407.fixed?vja=1&amp;pid=9fb749611&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Lesson</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3</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Stephen</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Hawking</a:t>
            </a:r>
            <a:endParaRPr lang="en-US" altLang="zh-CN" sz="4400" dirty="0"/>
          </a:p>
        </p:txBody>
      </p:sp>
      <p:pic>
        <p:nvPicPr>
          <p:cNvPr id="4" name="C_4#9d2e20407.fixed?vja=1&amp;pid=9fb749611&amp;color=0,0,0&amp;tib=255,255,255&amp;vtp=1" descr="preencoded.png"/>
          <p:cNvPicPr>
            <a:picLocks noChangeAspect="1"/>
          </p:cNvPicPr>
          <p:nvPr/>
        </p:nvPicPr>
        <p:blipFill>
          <a:blip r:embed="rId3"/>
          <a:stretch>
            <a:fillRect/>
          </a:stretch>
        </p:blipFill>
        <p:spPr>
          <a:xfrm>
            <a:off x="6336792" y="4517136"/>
            <a:ext cx="365760" cy="457200"/>
          </a:xfrm>
          <a:prstGeom prst="rect">
            <a:avLst/>
          </a:prstGeom>
        </p:spPr>
      </p:pic>
      <p:sp>
        <p:nvSpPr>
          <p:cNvPr id="5" name="C_4_BD#9d2e20407.fixed?vja=1&amp;pid=9fb749611&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Ⅰ</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Vocabulary</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&amp;</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Grammar</a:t>
            </a:r>
            <a:endParaRPr lang="en-US" altLang="zh-CN" sz="2800" dirty="0"/>
          </a:p>
        </p:txBody>
      </p:sp>
    </p:spTree>
  </p:cSld>
  <p:clrMapOvr>
    <a:masterClrMapping/>
  </p:clrMapOvr>
  <p:transition>
    <p:fade/>
  </p:transition>
</p:sld>
</file>

<file path=ppt/slides/slide67.xml><?xml version="1.0" encoding="utf-8"?>
<p:sld xmlns:a="http://schemas.openxmlformats.org/drawingml/2006/main" xmlns:r="http://schemas.openxmlformats.org/officeDocument/2006/relationships" xmlns:p="http://schemas.openxmlformats.org/presentationml/2006/main">
  <p:cSld name="Slide 66&amp;si=66">
    <p:spTree>
      <p:nvGrpSpPr>
        <p:cNvPr id="1" name=""/>
        <p:cNvGrpSpPr/>
        <p:nvPr/>
      </p:nvGrpSpPr>
      <p:grpSpPr>
        <a:xfrm>
          <a:off x="0" y="0"/>
          <a:ext cx="0" cy="0"/>
          <a:chOff x="0" y="0"/>
          <a:chExt cx="0" cy="0"/>
        </a:xfrm>
      </p:grpSpPr>
      <p:sp>
        <p:nvSpPr>
          <p:cNvPr id="2" name="P_6_BD#a2cff39b1?vja=1&amp;pid=499372c02&amp;color=0,0,0&amp;vtp=1&amp;bt=1"/>
          <p:cNvSpPr/>
          <p:nvPr/>
        </p:nvSpPr>
        <p:spPr>
          <a:xfrm>
            <a:off x="722376" y="896112"/>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在空白处填入1</a:t>
            </a:r>
            <a:r>
              <a:rPr lang="en-US" altLang="zh-CN" sz="2000" b="0" i="0">
                <a:solidFill>
                  <a:srgbClr val="000000"/>
                </a:solidFill>
                <a:latin typeface="Times New Roman" pitchFamily="34" charset="0"/>
                <a:ea typeface="微软雅黑" pitchFamily="34" charset="-122"/>
                <a:cs typeface="Times New Roman" pitchFamily="34" charset="-120"/>
              </a:rPr>
              <a:t>个适当的单词或括号内单词的正确形式。</a:t>
            </a:r>
          </a:p>
          <a:p>
            <a:pPr marL="0" marR="0" lvl="0" indent="0" algn="just"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1.Generally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speaking,</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first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year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provides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students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with</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sound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（theory）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basis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for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later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study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college.</a:t>
            </a:r>
            <a:endParaRPr lang="en-US" altLang="zh-CN" sz="2000" dirty="0"/>
          </a:p>
        </p:txBody>
      </p:sp>
      <p:sp>
        <p:nvSpPr>
          <p:cNvPr id="4" name="QB_6_AN.326_1#a2cff39b1.blank?vja=1&amp;pid=499372c02&amp;color=0,0,0&amp;vpa=141&amp;vtp=1"/>
          <p:cNvSpPr/>
          <p:nvPr/>
        </p:nvSpPr>
        <p:spPr>
          <a:xfrm>
            <a:off x="8316976" y="1239012"/>
            <a:ext cx="11255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theoretical</a:t>
            </a:r>
            <a:endParaRPr lang="en-US" altLang="zh-CN" sz="2000" dirty="0"/>
          </a:p>
        </p:txBody>
      </p:sp>
      <p:sp>
        <p:nvSpPr>
          <p:cNvPr id="5" name="QB_6_AS.327_1#3835ed8f1?vja=1&amp;pid=499372c02&amp;color=0,0,0&amp;vtp=1"/>
          <p:cNvSpPr/>
          <p:nvPr/>
        </p:nvSpPr>
        <p:spPr>
          <a:xfrm>
            <a:off x="722376" y="2077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句意为：一般而言，大学一年级的学习会为学生的后续学习提供扎实的理论基础。设空处为形容词作定语，修饰名词basis，意为“理论上的”，故填theoretical。</a:t>
            </a:r>
            <a:endParaRPr lang="en-US" altLang="zh-CN" sz="2200" dirty="0"/>
          </a:p>
        </p:txBody>
      </p:sp>
      <p:sp>
        <p:nvSpPr>
          <p:cNvPr id="6" name="QB_6_BD.328_1#96fc4969f?vja=1&amp;pid=499372c02&amp;color=0,0,0&amp;vtp=1"/>
          <p:cNvSpPr/>
          <p:nvPr/>
        </p:nvSpPr>
        <p:spPr>
          <a:xfrm>
            <a:off x="722376" y="2887345"/>
            <a:ext cx="10753344" cy="732155"/>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professor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achieved</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recognition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striking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academic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achievements.</a:t>
            </a:r>
            <a:endParaRPr lang="en-US" altLang="zh-CN" sz="2000" dirty="0"/>
          </a:p>
        </p:txBody>
      </p:sp>
      <p:sp>
        <p:nvSpPr>
          <p:cNvPr id="7" name="QB_6_AN.329_1#96fc4969f.blank?vja=1&amp;pid=499372c02&amp;color=0,0,0&amp;vpa=142&amp;vtp=1"/>
          <p:cNvSpPr/>
          <p:nvPr/>
        </p:nvSpPr>
        <p:spPr>
          <a:xfrm>
            <a:off x="4350893" y="2849245"/>
            <a:ext cx="9858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universal</a:t>
            </a:r>
            <a:endParaRPr lang="en-US" altLang="zh-CN" sz="2000" dirty="0"/>
          </a:p>
        </p:txBody>
      </p:sp>
      <p:sp>
        <p:nvSpPr>
          <p:cNvPr id="8" name="QB_6_AS.330_1#96fc4969f?vja=1&amp;pid=499372c02&amp;color=0,0,0&amp;vtp=1"/>
          <p:cNvSpPr/>
          <p:nvPr/>
        </p:nvSpPr>
        <p:spPr>
          <a:xfrm>
            <a:off x="722376" y="3700145"/>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句意为：这位教授因其突出的学术成就而获得了普遍认可。设空处为形容词作定语，修饰名词recognition，意为“普遍的”。故填universal。</a:t>
            </a:r>
            <a:endParaRPr lang="en-US" altLang="zh-CN" sz="2200" dirty="0"/>
          </a:p>
        </p:txBody>
      </p:sp>
      <p:sp>
        <p:nvSpPr>
          <p:cNvPr id="9" name="QB_6_BD.331_1#ae6e7f6f9?vja=1&amp;pid=499372c02&amp;color=0,0,0&amp;vtp=1"/>
          <p:cNvSpPr/>
          <p:nvPr/>
        </p:nvSpPr>
        <p:spPr>
          <a:xfrm>
            <a:off x="722376" y="44979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situation.</a:t>
            </a:r>
            <a:endParaRPr lang="en-US" altLang="zh-CN" sz="2000" dirty="0"/>
          </a:p>
        </p:txBody>
      </p:sp>
      <p:sp>
        <p:nvSpPr>
          <p:cNvPr id="10" name="QB_6_AN.332_1#ae6e7f6f9.blank?vja=1&amp;pid=499372c02&amp;color=0,0,0&amp;vpa=143&amp;vtp=1"/>
          <p:cNvSpPr/>
          <p:nvPr/>
        </p:nvSpPr>
        <p:spPr>
          <a:xfrm>
            <a:off x="4196017" y="4447159"/>
            <a:ext cx="7747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gravity</a:t>
            </a:r>
            <a:endParaRPr lang="en-US" altLang="zh-CN" sz="2000" dirty="0"/>
          </a:p>
        </p:txBody>
      </p:sp>
      <p:sp>
        <p:nvSpPr>
          <p:cNvPr id="11" name="QB_6_AS.333_1#ae6e7f6f9?vja=1&amp;pid=499372c02&amp;color=0,0,0&amp;vtp=1"/>
          <p:cNvSpPr/>
          <p:nvPr/>
        </p:nvSpPr>
        <p:spPr>
          <a:xfrm>
            <a:off x="722376" y="49226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句意为：我认为你没有意识到形势的严重性。设空处作宾语，前有定冠词the，后有介词of，此处应用名词gravity，意为“严重性”，为不可数名词。故填gravity。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P spid="10" grpId="0" build="p" animBg="1"/>
      <p:bldP spid="11" grpId="0" build="p" animBg="1"/>
    </p:bldLst>
  </p:timing>
</p:sld>
</file>

<file path=ppt/slides/slide68.xml><?xml version="1.0" encoding="utf-8"?>
<p:sld xmlns:a="http://schemas.openxmlformats.org/drawingml/2006/main" xmlns:r="http://schemas.openxmlformats.org/officeDocument/2006/relationships" xmlns:p="http://schemas.openxmlformats.org/presentationml/2006/main">
  <p:cSld name="Slide 67&amp;si=67">
    <p:spTree>
      <p:nvGrpSpPr>
        <p:cNvPr id="1" name=""/>
        <p:cNvGrpSpPr/>
        <p:nvPr/>
      </p:nvGrpSpPr>
      <p:grpSpPr>
        <a:xfrm>
          <a:off x="0" y="0"/>
          <a:ext cx="0" cy="0"/>
          <a:chOff x="0" y="0"/>
          <a:chExt cx="0" cy="0"/>
        </a:xfrm>
      </p:grpSpPr>
      <p:sp>
        <p:nvSpPr>
          <p:cNvPr id="2" name="QB_6_BD.334_1#50aed5a37?vja=1&amp;pid=499372c02&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lecture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attracted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attention.</a:t>
            </a:r>
            <a:endParaRPr lang="en-US" altLang="zh-CN" sz="2000" dirty="0"/>
          </a:p>
        </p:txBody>
      </p:sp>
      <p:sp>
        <p:nvSpPr>
          <p:cNvPr id="3" name="QB_6_AN.335_1#50aed5a37.blank?vja=1&amp;pid=499372c02&amp;color=0,0,0&amp;vpa=144&amp;vtp=1"/>
          <p:cNvSpPr/>
          <p:nvPr/>
        </p:nvSpPr>
        <p:spPr>
          <a:xfrm>
            <a:off x="1036701" y="845313"/>
            <a:ext cx="733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Rarely</a:t>
            </a:r>
            <a:endParaRPr lang="en-US" altLang="zh-CN" sz="2000" dirty="0"/>
          </a:p>
        </p:txBody>
      </p:sp>
      <p:sp>
        <p:nvSpPr>
          <p:cNvPr id="4" name="QB_6_AS.336_1#50aed5a37?vja=1&amp;pid=499372c02&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句意为：很少有一场演讲能吸引如此多的媒体关注。设空处为副词作状语，修饰谓语has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attracted。当否定副词或表示否定含义的介词短语置于句首，且句子主语为普通名词时，句子用部分倒装结构，故填Rarely。</a:t>
            </a:r>
            <a:endParaRPr lang="en-US" altLang="zh-CN" sz="2200" dirty="0"/>
          </a:p>
        </p:txBody>
      </p:sp>
      <p:sp>
        <p:nvSpPr>
          <p:cNvPr id="5" name="QB_6_BD.337_1#3d8a3b23a?vja=1&amp;pid=499372c02&amp;color=0,0,0&amp;vtp=1"/>
          <p:cNvSpPr/>
          <p:nvPr/>
        </p:nvSpPr>
        <p:spPr>
          <a:xfrm>
            <a:off x="722376" y="2506345"/>
            <a:ext cx="10753344" cy="732155"/>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（influential）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term.</a:t>
            </a:r>
            <a:endParaRPr lang="en-US" altLang="zh-CN" sz="2000" dirty="0"/>
          </a:p>
        </p:txBody>
      </p:sp>
      <p:sp>
        <p:nvSpPr>
          <p:cNvPr id="6" name="QB_6_AN.338_1#3d8a3b23a.blank?vja=1&amp;pid=499372c02&amp;color=0,0,0&amp;vpa=145&amp;vtp=1"/>
          <p:cNvSpPr/>
          <p:nvPr/>
        </p:nvSpPr>
        <p:spPr>
          <a:xfrm>
            <a:off x="4994148" y="2468245"/>
            <a:ext cx="171608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most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influential</a:t>
            </a:r>
            <a:endParaRPr lang="en-US" altLang="zh-CN" sz="2000" dirty="0"/>
          </a:p>
        </p:txBody>
      </p:sp>
      <p:sp>
        <p:nvSpPr>
          <p:cNvPr id="7" name="QB_6_AS.339_1#3d8a3b23a?vja=1&amp;pid=499372c02&amp;color=0,0,0&amp;vtp=1"/>
          <p:cNvSpPr/>
          <p:nvPr/>
        </p:nvSpPr>
        <p:spPr>
          <a:xfrm>
            <a:off x="722376" y="3319145"/>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句意为：这个男孩上学期被评选为校园最有影响力的学生之一。此处为“one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of+the+形容词最高级+可数名词复数”结构，表示“最</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的</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之一”，设空处应用形容词的最高级形式，故填most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influential。</a:t>
            </a:r>
            <a:endParaRPr lang="en-US" altLang="zh-CN" sz="2200" dirty="0"/>
          </a:p>
        </p:txBody>
      </p:sp>
      <p:sp>
        <p:nvSpPr>
          <p:cNvPr id="8" name="QB_6_BD.340_1#1d4d38051?vja=1&amp;pid=499372c02&amp;color=0,0,0&amp;vtp=1"/>
          <p:cNvSpPr/>
          <p:nvPr/>
        </p:nvSpPr>
        <p:spPr>
          <a:xfrm>
            <a:off x="722376" y="44979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6.English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speakers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enjoy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Dynasty</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particular.</a:t>
            </a:r>
            <a:endParaRPr lang="en-US" altLang="zh-CN" sz="2000" dirty="0"/>
          </a:p>
        </p:txBody>
      </p:sp>
      <p:sp>
        <p:nvSpPr>
          <p:cNvPr id="9" name="QB_6_AN.341_1#1d4d38051.blank?vja=1&amp;pid=499372c02&amp;color=0,0,0&amp;vpa=146&amp;vtp=1"/>
          <p:cNvSpPr/>
          <p:nvPr/>
        </p:nvSpPr>
        <p:spPr>
          <a:xfrm>
            <a:off x="9615297" y="4459859"/>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a:t>
            </a:r>
            <a:endParaRPr lang="en-US" altLang="zh-CN" sz="2000" dirty="0"/>
          </a:p>
        </p:txBody>
      </p:sp>
      <p:sp>
        <p:nvSpPr>
          <p:cNvPr id="10" name="QB_6_AS.342_1#1d4d38051?vja=1&amp;pid=499372c02&amp;color=0,0,0&amp;vtp=1"/>
          <p:cNvSpPr/>
          <p:nvPr/>
        </p:nvSpPr>
        <p:spPr>
          <a:xfrm>
            <a:off x="722376" y="49226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句意为：说英语的人也喜欢中国的诗歌，尤其是唐朝的诗歌。in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particular为固定短语，意为“特别；尤其”。故填in。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69.xml><?xml version="1.0" encoding="utf-8"?>
<p:sld xmlns:a="http://schemas.openxmlformats.org/drawingml/2006/main" xmlns:r="http://schemas.openxmlformats.org/officeDocument/2006/relationships" xmlns:p="http://schemas.openxmlformats.org/presentationml/2006/main">
  <p:cSld name="Slide 68&amp;si=68">
    <p:spTree>
      <p:nvGrpSpPr>
        <p:cNvPr id="1" name=""/>
        <p:cNvGrpSpPr/>
        <p:nvPr/>
      </p:nvGrpSpPr>
      <p:grpSpPr>
        <a:xfrm>
          <a:off x="0" y="0"/>
          <a:ext cx="0" cy="0"/>
          <a:chOff x="0" y="0"/>
          <a:chExt cx="0" cy="0"/>
        </a:xfrm>
      </p:grpSpPr>
      <p:sp>
        <p:nvSpPr>
          <p:cNvPr id="2" name="QB_6_BD.343_1#03b2cf7c2?vja=1&amp;pid=499372c02&amp;color=0,0,0&amp;vtp=1&amp;bt=1"/>
          <p:cNvSpPr/>
          <p:nvPr/>
        </p:nvSpPr>
        <p:spPr>
          <a:xfrm>
            <a:off x="722376" y="896113"/>
            <a:ext cx="10753344" cy="1109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7.From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Buddhist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temples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museums,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narrow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a:solidFill>
                  <a:srgbClr val="000000"/>
                </a:solidFill>
                <a:latin typeface="Times New Roman" pitchFamily="34" charset="0"/>
                <a:ea typeface="微软雅黑" pitchFamily="34" charset="-122"/>
                <a:cs typeface="Times New Roman" pitchFamily="34" charset="-120"/>
              </a:rPr>
              <a:t>hutong</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royal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palaces,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3,000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glorious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layout,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keeping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carefully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system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roads.</a:t>
            </a:r>
            <a:r>
              <a:rPr lang="en-US" altLang="zh-CN" sz="2000" b="0" i="0" baseline="-40000" dirty="0">
                <a:solidFill>
                  <a:srgbClr val="000000"/>
                </a:solidFill>
                <a:latin typeface="仿宋" pitchFamily="34" charset="0"/>
                <a:ea typeface="仿宋" pitchFamily="34" charset="-122"/>
                <a:cs typeface="仿宋" pitchFamily="34" charset="-120"/>
              </a:rPr>
              <a:t>[全国乙2023]</a:t>
            </a:r>
            <a:r>
              <a:rPr lang="en-US" altLang="zh-CN" sz="2000" b="0" i="0" baseline="-40000" dirty="0">
                <a:solidFill>
                  <a:srgbClr val="000000"/>
                </a:solidFill>
                <a:latin typeface="SimSun" pitchFamily="34" charset="0"/>
                <a:ea typeface="SimSun" pitchFamily="34" charset="-122"/>
                <a:cs typeface="SimSun" pitchFamily="34" charset="-120"/>
              </a:rPr>
              <a:t> </a:t>
            </a:r>
            <a:endParaRPr lang="en-US" altLang="zh-CN" sz="2000" dirty="0"/>
          </a:p>
        </p:txBody>
      </p:sp>
      <p:sp>
        <p:nvSpPr>
          <p:cNvPr id="3" name="QB_6_AN.344_1#03b2cf7c2.blank?vja=1&amp;pid=499372c02&amp;color=0,0,0&amp;vpa=147&amp;vtp=1"/>
          <p:cNvSpPr/>
          <p:nvPr/>
        </p:nvSpPr>
        <p:spPr>
          <a:xfrm>
            <a:off x="6755765" y="858013"/>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4" name="QB_6_AS.345_1#03b2cf7c2?vja=1&amp;pid=499372c02&amp;color=0,0,0&amp;vtp=1"/>
          <p:cNvSpPr/>
          <p:nvPr/>
        </p:nvSpPr>
        <p:spPr>
          <a:xfrm>
            <a:off x="722376" y="2077847"/>
            <a:ext cx="10753344" cy="1528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句意为：从佛教寺庙到博物馆，从狭窄的胡同到皇家宫殿，整座城市拥有3,000多年的辉煌历史，甚至其布局也是如此，这座城市一直保存着精心建造的环路系统。根据句意及From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Buddhist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temples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museums可知，narrow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hutong</a:t>
            </a:r>
            <a:r>
              <a:rPr lang="en-US" altLang="zh-CN" sz="2000" b="0" i="0" dirty="0">
                <a:solidFill>
                  <a:srgbClr val="385723"/>
                </a:solidFill>
                <a:latin typeface="Times New Roman" pitchFamily="34" charset="0"/>
                <a:ea typeface="微软雅黑" pitchFamily="34" charset="-122"/>
                <a:cs typeface="Times New Roman" pitchFamily="34" charset="-120"/>
              </a:rPr>
              <a:t>前省略了from，此处考查from</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，意为“从</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到</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a:t>
            </a:r>
            <a:endParaRPr lang="en-US" altLang="zh-CN" sz="2200" dirty="0"/>
          </a:p>
        </p:txBody>
      </p:sp>
      <p:sp>
        <p:nvSpPr>
          <p:cNvPr id="5" name="QB_6_BD.346_1#93c47f8d8?vja=1&amp;pid=499372c02&amp;color=0,0,0&amp;vtp=1"/>
          <p:cNvSpPr/>
          <p:nvPr/>
        </p:nvSpPr>
        <p:spPr>
          <a:xfrm>
            <a:off x="722376" y="3639947"/>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8.There,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prepared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differently—more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dumpling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soup—and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wrappers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pressed</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rolled.</a:t>
            </a:r>
            <a:r>
              <a:rPr lang="en-US" altLang="zh-CN" sz="2000" b="0" i="0" baseline="-40000" dirty="0">
                <a:solidFill>
                  <a:srgbClr val="000000"/>
                </a:solidFill>
                <a:latin typeface="仿宋" pitchFamily="34" charset="0"/>
                <a:ea typeface="仿宋" pitchFamily="34" charset="-122"/>
                <a:cs typeface="仿宋" pitchFamily="34" charset="-120"/>
              </a:rPr>
              <a:t>[全国新课标Ⅰ2023]</a:t>
            </a:r>
            <a:r>
              <a:rPr lang="en-US" altLang="zh-CN" sz="2000" b="0" i="0" baseline="-40000" dirty="0">
                <a:solidFill>
                  <a:srgbClr val="000000"/>
                </a:solidFill>
                <a:latin typeface="SimSun" pitchFamily="34" charset="0"/>
                <a:ea typeface="SimSun" pitchFamily="34" charset="-122"/>
                <a:cs typeface="SimSun" pitchFamily="34" charset="-120"/>
              </a:rPr>
              <a:t> </a:t>
            </a:r>
            <a:endParaRPr lang="en-US" altLang="zh-CN" sz="2000" dirty="0"/>
          </a:p>
        </p:txBody>
      </p:sp>
      <p:sp>
        <p:nvSpPr>
          <p:cNvPr id="6" name="QB_6_AN.347_1#93c47f8d8.blank?vja=1&amp;pid=499372c02&amp;color=0,0,0&amp;vpa=148&amp;vtp=1"/>
          <p:cNvSpPr/>
          <p:nvPr/>
        </p:nvSpPr>
        <p:spPr>
          <a:xfrm>
            <a:off x="2119376" y="3970147"/>
            <a:ext cx="3111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by</a:t>
            </a:r>
            <a:endParaRPr lang="en-US" altLang="zh-CN" sz="2000" dirty="0"/>
          </a:p>
        </p:txBody>
      </p:sp>
      <p:sp>
        <p:nvSpPr>
          <p:cNvPr id="7" name="QB_6_AS.348_1#93c47f8d8?vja=1&amp;pid=499372c02&amp;color=0,0,0&amp;vtp=1"/>
          <p:cNvSpPr/>
          <p:nvPr/>
        </p:nvSpPr>
        <p:spPr>
          <a:xfrm>
            <a:off x="722376" y="44400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句意为：在那里，你会发现它们的做法不同——面皮更多，汤汁更少，而且面皮是用手压制的，而不是擀的。by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hand是固定短语，意为“用手”。故填by。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B_6_BD.28_1#84c635745?vja=1&amp;pid=cf896abcf&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10.I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proposal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works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（submit）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groups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deadline.</a:t>
            </a:r>
            <a:endParaRPr lang="en-US" altLang="zh-CN" sz="2000" dirty="0"/>
          </a:p>
        </p:txBody>
      </p:sp>
      <p:sp>
        <p:nvSpPr>
          <p:cNvPr id="3" name="QB_6_AN.29_1#84c635745.blank?vja=1&amp;pid=cf896abcf&amp;color=0,0,0&amp;vpa=10&amp;vtp=1"/>
          <p:cNvSpPr/>
          <p:nvPr/>
        </p:nvSpPr>
        <p:spPr>
          <a:xfrm>
            <a:off x="5337937" y="858013"/>
            <a:ext cx="2733675"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（should）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submitted</a:t>
            </a:r>
            <a:endParaRPr lang="en-US" altLang="zh-CN" sz="2000" dirty="0"/>
          </a:p>
        </p:txBody>
      </p:sp>
      <p:sp>
        <p:nvSpPr>
          <p:cNvPr id="4" name="QB_6_AS.30_1#84c635745?vja=1&amp;pid=cf896abcf&amp;color=0,0,0&amp;vtp=1"/>
          <p:cNvSpPr/>
          <p:nvPr/>
        </p:nvSpPr>
        <p:spPr>
          <a:xfrm>
            <a:off x="722376" y="1696847"/>
            <a:ext cx="10753344" cy="2294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我有个建议——所有的作品应在截止日期前按组进行提交。proposal意为“建议”，that引导同位语从句，解释说明proposal的内容；从句应用虚拟语气，即从句谓语用“should+动词原形”，should可以省略；从句主语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works与动词submit之间为被动关系，从句谓语须使用被动语态，故填（should）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submitted。</a:t>
            </a:r>
            <a:endParaRPr lang="en-US" altLang="zh-CN" sz="2200" dirty="0"/>
          </a:p>
          <a:p>
            <a:pPr algn="just">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知识拓展</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在proposal、suggestion、advice等表达“建议”的名词后面接同位语从句时，从句的谓语用“should+动词原形”，其中should可以省略。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70.xml><?xml version="1.0" encoding="utf-8"?>
<p:sld xmlns:a="http://schemas.openxmlformats.org/drawingml/2006/main" xmlns:r="http://schemas.openxmlformats.org/officeDocument/2006/relationships" xmlns:p="http://schemas.openxmlformats.org/presentationml/2006/main">
  <p:cSld name="Slide 69&amp;si=69">
    <p:spTree>
      <p:nvGrpSpPr>
        <p:cNvPr id="1" name=""/>
        <p:cNvGrpSpPr/>
        <p:nvPr/>
      </p:nvGrpSpPr>
      <p:grpSpPr>
        <a:xfrm>
          <a:off x="0" y="0"/>
          <a:ext cx="0" cy="0"/>
          <a:chOff x="0" y="0"/>
          <a:chExt cx="0" cy="0"/>
        </a:xfrm>
      </p:grpSpPr>
      <p:sp>
        <p:nvSpPr>
          <p:cNvPr id="2" name="QB_6_BD.349_1#3f0e32b0b?vja=1&amp;pid=499372c02&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9.As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result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economic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recession,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turnover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physical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district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declined</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a:t>
            </a:r>
            <a:endParaRPr lang="en-US" altLang="zh-CN" sz="2000" dirty="0"/>
          </a:p>
        </p:txBody>
      </p:sp>
      <p:sp>
        <p:nvSpPr>
          <p:cNvPr id="3" name="QB_6_AN.350_1#3f0e32b0b.blank?vja=1&amp;pid=499372c02&amp;color=0,0,0&amp;vpa=149&amp;vtp=1"/>
          <p:cNvSpPr/>
          <p:nvPr/>
        </p:nvSpPr>
        <p:spPr>
          <a:xfrm>
            <a:off x="11039539" y="845313"/>
            <a:ext cx="3111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by</a:t>
            </a:r>
            <a:endParaRPr lang="en-US" altLang="zh-CN" sz="2000" dirty="0"/>
          </a:p>
        </p:txBody>
      </p:sp>
      <p:sp>
        <p:nvSpPr>
          <p:cNvPr id="4" name="QB_6_AS.351_1#3f0e32b0b?vja=1&amp;pid=499372c02&amp;color=0,0,0&amp;vtp=1"/>
          <p:cNvSpPr/>
          <p:nvPr/>
        </p:nvSpPr>
        <p:spPr>
          <a:xfrm>
            <a:off x="722376" y="16968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句意为：由于经济衰退，去年该区实体店营业额下降了20%。“decline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by+百分数”意为“下降了</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；减少了</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”。故填by。</a:t>
            </a:r>
            <a:endParaRPr lang="en-US" altLang="zh-CN" sz="2200" dirty="0"/>
          </a:p>
        </p:txBody>
      </p:sp>
      <p:sp>
        <p:nvSpPr>
          <p:cNvPr id="5" name="QB_6_BD.352_1#950f804a2?vja=1&amp;pid=499372c02&amp;color=0,0,0&amp;vtp=1"/>
          <p:cNvSpPr/>
          <p:nvPr/>
        </p:nvSpPr>
        <p:spPr>
          <a:xfrm>
            <a:off x="722376" y="2496947"/>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10.Undoubtedly,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challenges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exploration.</a:t>
            </a:r>
            <a:endParaRPr lang="en-US" altLang="zh-CN" sz="2000" dirty="0"/>
          </a:p>
        </p:txBody>
      </p:sp>
      <p:sp>
        <p:nvSpPr>
          <p:cNvPr id="6" name="QB_6_AN.353_1#950f804a2.blank?vja=1&amp;pid=499372c02&amp;color=0,0,0&amp;vpa=150&amp;vtp=1"/>
          <p:cNvSpPr/>
          <p:nvPr/>
        </p:nvSpPr>
        <p:spPr>
          <a:xfrm>
            <a:off x="5807329" y="2458847"/>
            <a:ext cx="1381125"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overcome</a:t>
            </a:r>
            <a:endParaRPr lang="en-US" altLang="zh-CN" sz="2000" dirty="0"/>
          </a:p>
        </p:txBody>
      </p:sp>
      <p:sp>
        <p:nvSpPr>
          <p:cNvPr id="7" name="QB_6_AS.354_1#950f804a2?vja=1&amp;pid=499372c02&amp;color=0,0,0&amp;vtp=1"/>
          <p:cNvSpPr/>
          <p:nvPr/>
        </p:nvSpPr>
        <p:spPr>
          <a:xfrm>
            <a:off x="722376" y="32970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毋庸置疑，在科学探索的漫漫征途中，我们还有更多的挑战要克服。分析句子结构可知，设空处应用非谓语动词作定语，修饰名词challenges。根据句意可知，此处所表示的动作还未发生，故使用动词不定式作后置定语，故填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overcome。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71.xml><?xml version="1.0" encoding="utf-8"?>
<p:sld xmlns:a="http://schemas.openxmlformats.org/drawingml/2006/main" xmlns:r="http://schemas.openxmlformats.org/officeDocument/2006/relationships" xmlns:p="http://schemas.openxmlformats.org/presentationml/2006/main">
  <p:cSld name="Slide 71&amp;si=71">
    <p:spTree>
      <p:nvGrpSpPr>
        <p:cNvPr id="1" name=""/>
        <p:cNvGrpSpPr/>
        <p:nvPr/>
      </p:nvGrpSpPr>
      <p:grpSpPr>
        <a:xfrm>
          <a:off x="0" y="0"/>
          <a:ext cx="0" cy="0"/>
          <a:chOff x="0" y="0"/>
          <a:chExt cx="0" cy="0"/>
        </a:xfrm>
      </p:grpSpPr>
      <p:sp>
        <p:nvSpPr>
          <p:cNvPr id="2" name="P_6_BD#0d75b1081?vja=1&amp;pid=64ff0b511&amp;color=0,0,0&amp;vtp=1&amp;bt=1"/>
          <p:cNvSpPr/>
          <p:nvPr/>
        </p:nvSpPr>
        <p:spPr>
          <a:xfrm>
            <a:off x="722376" y="896112"/>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根据提示补全句子。</a:t>
            </a:r>
            <a:endParaRPr lang="en-US" altLang="zh-CN" sz="2000" dirty="0"/>
          </a:p>
        </p:txBody>
      </p:sp>
      <p:sp>
        <p:nvSpPr>
          <p:cNvPr id="3" name="QB_6_BD.355_1#b67e67bbf?sp=1&amp;vja=1&amp;pid=64ff0b511&amp;color=0,0,0&amp;vtp=1"/>
          <p:cNvSpPr/>
          <p:nvPr/>
        </p:nvSpPr>
        <p:spPr>
          <a:xfrm>
            <a:off x="722376" y="1277747"/>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1.根据之前的谈判，终极协议有望在短期内达成。（expect）</a:t>
            </a:r>
            <a:endParaRPr lang="en-US" altLang="zh-CN" sz="2000" dirty="0"/>
          </a:p>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According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previous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negotiations,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agreement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reached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period.</a:t>
            </a:r>
            <a:endParaRPr lang="en-US" altLang="zh-CN" sz="2000" dirty="0"/>
          </a:p>
        </p:txBody>
      </p:sp>
      <p:sp>
        <p:nvSpPr>
          <p:cNvPr id="4" name="QB_6_AN.356_1#b67e67bbf.blank?vja=1&amp;pid=64ff0b511&amp;color=0,0,0&amp;vpa=151&amp;vtp=1"/>
          <p:cNvSpPr/>
          <p:nvPr/>
        </p:nvSpPr>
        <p:spPr>
          <a:xfrm>
            <a:off x="6998462" y="1620647"/>
            <a:ext cx="690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is/was</a:t>
            </a:r>
            <a:endParaRPr lang="en-US" altLang="zh-CN" sz="2000" dirty="0"/>
          </a:p>
        </p:txBody>
      </p:sp>
      <p:sp>
        <p:nvSpPr>
          <p:cNvPr id="5" name="QB_6_AN.357_1#b67e67bbf.blank?vja=1&amp;pid=64ff0b511&amp;color=0,0,0&amp;vpa=152&amp;vtp=1"/>
          <p:cNvSpPr/>
          <p:nvPr/>
        </p:nvSpPr>
        <p:spPr>
          <a:xfrm>
            <a:off x="8020431" y="1607947"/>
            <a:ext cx="958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expected</a:t>
            </a:r>
            <a:endParaRPr lang="en-US" altLang="zh-CN" sz="2000" dirty="0"/>
          </a:p>
        </p:txBody>
      </p:sp>
      <p:sp>
        <p:nvSpPr>
          <p:cNvPr id="6" name="QB_6_AN.358_1#b67e67bbf.blank?vja=1&amp;pid=64ff0b511&amp;color=0,0,0&amp;vpa=153&amp;vtp=1"/>
          <p:cNvSpPr/>
          <p:nvPr/>
        </p:nvSpPr>
        <p:spPr>
          <a:xfrm>
            <a:off x="9271000" y="1620647"/>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7" name="QB_6_BD.359_1#83249b7cc?sp=1&amp;vja=1&amp;pid=64ff0b511&amp;color=0,0,0&amp;vtp=1"/>
          <p:cNvSpPr/>
          <p:nvPr/>
        </p:nvSpPr>
        <p:spPr>
          <a:xfrm>
            <a:off x="722376" y="2420747"/>
            <a:ext cx="10753344" cy="3014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2.让我担心的是，他还在不断改变主意。（worry）</a:t>
            </a:r>
            <a:endParaRPr lang="en-US" altLang="zh-CN" sz="2000" dirty="0"/>
          </a:p>
          <a:p>
            <a:pPr algn="l">
              <a:lnSpc>
                <a:spcPct val="125000"/>
              </a:lnSpc>
            </a:pP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keeps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mind.</a:t>
            </a: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3.对大多数普通人而言，真正的幸福不应归结于金钱。（reduce）</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True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happiness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cannot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 ________ 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money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for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most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common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people.</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4.虽然年事已高，他依然过着积极的生活。（spite）</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 _____ 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his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old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age,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still</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leads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active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life.</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5.积极的态度与持久的努力相结合往往会通向一个充满希望的未来。（lead）</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positive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attitude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combined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with</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constant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efforts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tends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 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promising</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future.</a:t>
            </a:r>
            <a:endParaRPr lang="en-US" altLang="zh-CN" sz="2000" dirty="0"/>
          </a:p>
        </p:txBody>
      </p:sp>
      <p:sp>
        <p:nvSpPr>
          <p:cNvPr id="8" name="QB_6_AN.360_1#83249b7cc.blank?vja=1&amp;pid=64ff0b511&amp;color=0,0,0&amp;vpa=154&amp;vtp=1"/>
          <p:cNvSpPr/>
          <p:nvPr/>
        </p:nvSpPr>
        <p:spPr>
          <a:xfrm>
            <a:off x="782701" y="2763647"/>
            <a:ext cx="606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What</a:t>
            </a:r>
            <a:endParaRPr lang="en-US" altLang="zh-CN" sz="2000" dirty="0"/>
          </a:p>
        </p:txBody>
      </p:sp>
      <p:sp>
        <p:nvSpPr>
          <p:cNvPr id="9" name="QB_6_AN.361_1#83249b7cc.blank?vja=1&amp;pid=64ff0b511&amp;color=0,0,0&amp;vpa=155&amp;vtp=1"/>
          <p:cNvSpPr/>
          <p:nvPr/>
        </p:nvSpPr>
        <p:spPr>
          <a:xfrm>
            <a:off x="1684401" y="2763647"/>
            <a:ext cx="817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worries</a:t>
            </a:r>
            <a:endParaRPr lang="en-US" altLang="zh-CN" sz="2000" dirty="0"/>
          </a:p>
        </p:txBody>
      </p:sp>
      <p:sp>
        <p:nvSpPr>
          <p:cNvPr id="10" name="QB_6_AN.362_1#83249b7cc.blank?vja=1&amp;pid=64ff0b511&amp;color=0,0,0&amp;vpa=156&amp;vtp=1"/>
          <p:cNvSpPr/>
          <p:nvPr/>
        </p:nvSpPr>
        <p:spPr>
          <a:xfrm>
            <a:off x="2802001" y="2763647"/>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me</a:t>
            </a:r>
            <a:endParaRPr lang="en-US" altLang="zh-CN" sz="2000" dirty="0"/>
          </a:p>
        </p:txBody>
      </p:sp>
      <p:sp>
        <p:nvSpPr>
          <p:cNvPr id="12" name="QB_6_AN.364_1#83249b7cc.blank?vja=1&amp;pid=64ff0b511&amp;color=0,0,0&amp;vpa=157&amp;vtp=1"/>
          <p:cNvSpPr/>
          <p:nvPr/>
        </p:nvSpPr>
        <p:spPr>
          <a:xfrm>
            <a:off x="3335973" y="3525647"/>
            <a:ext cx="296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be</a:t>
            </a:r>
            <a:endParaRPr lang="en-US" altLang="zh-CN" sz="2000" dirty="0"/>
          </a:p>
        </p:txBody>
      </p:sp>
      <p:sp>
        <p:nvSpPr>
          <p:cNvPr id="13" name="QB_6_AN.365_1#83249b7cc.blank?vja=1&amp;pid=64ff0b511&amp;color=0,0,0&amp;vpa=158&amp;vtp=1"/>
          <p:cNvSpPr/>
          <p:nvPr/>
        </p:nvSpPr>
        <p:spPr>
          <a:xfrm>
            <a:off x="3945573" y="3525647"/>
            <a:ext cx="860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reduced</a:t>
            </a:r>
            <a:endParaRPr lang="en-US" altLang="zh-CN" sz="2000" dirty="0"/>
          </a:p>
        </p:txBody>
      </p:sp>
      <p:sp>
        <p:nvSpPr>
          <p:cNvPr id="14" name="QB_6_AN.366_1#83249b7cc.blank?vja=1&amp;pid=64ff0b511&amp;color=0,0,0&amp;vpa=159&amp;vtp=1"/>
          <p:cNvSpPr/>
          <p:nvPr/>
        </p:nvSpPr>
        <p:spPr>
          <a:xfrm>
            <a:off x="5075873" y="3525647"/>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16" name="QB_6_AN.368_1#83249b7cc.blank?vja=1&amp;pid=64ff0b511&amp;color=0,0,0&amp;vpa=160&amp;vtp=1"/>
          <p:cNvSpPr/>
          <p:nvPr/>
        </p:nvSpPr>
        <p:spPr>
          <a:xfrm>
            <a:off x="757301" y="4287647"/>
            <a:ext cx="268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a:t>
            </a:r>
            <a:endParaRPr lang="en-US" altLang="zh-CN" sz="2000" dirty="0"/>
          </a:p>
        </p:txBody>
      </p:sp>
      <p:sp>
        <p:nvSpPr>
          <p:cNvPr id="17" name="QB_6_AN.369_1#83249b7cc.blank?vja=1&amp;pid=64ff0b511&amp;color=0,0,0&amp;vpa=161&amp;vtp=1"/>
          <p:cNvSpPr/>
          <p:nvPr/>
        </p:nvSpPr>
        <p:spPr>
          <a:xfrm>
            <a:off x="1252601" y="4274947"/>
            <a:ext cx="534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spite</a:t>
            </a:r>
            <a:endParaRPr lang="en-US" altLang="zh-CN" sz="2000" dirty="0"/>
          </a:p>
        </p:txBody>
      </p:sp>
      <p:sp>
        <p:nvSpPr>
          <p:cNvPr id="18" name="QB_6_AN.370_1#83249b7cc.blank?vja=1&amp;pid=64ff0b511&amp;color=0,0,0&amp;vpa=162&amp;vtp=1"/>
          <p:cNvSpPr/>
          <p:nvPr/>
        </p:nvSpPr>
        <p:spPr>
          <a:xfrm>
            <a:off x="2027301" y="4287647"/>
            <a:ext cx="268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of</a:t>
            </a:r>
            <a:endParaRPr lang="en-US" altLang="zh-CN" sz="2000" dirty="0"/>
          </a:p>
        </p:txBody>
      </p:sp>
      <p:sp>
        <p:nvSpPr>
          <p:cNvPr id="20" name="QB_6_AN.372_1#83249b7cc.blank?vja=1&amp;pid=64ff0b511&amp;color=0,0,0&amp;vpa=163&amp;vtp=1"/>
          <p:cNvSpPr/>
          <p:nvPr/>
        </p:nvSpPr>
        <p:spPr>
          <a:xfrm>
            <a:off x="7353554" y="5049647"/>
            <a:ext cx="479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lead</a:t>
            </a:r>
            <a:endParaRPr lang="en-US" altLang="zh-CN" sz="2000" dirty="0"/>
          </a:p>
        </p:txBody>
      </p:sp>
      <p:sp>
        <p:nvSpPr>
          <p:cNvPr id="21" name="QB_6_AN.373_1#83249b7cc.blank?vja=1&amp;pid=64ff0b511&amp;color=0,0,0&amp;vpa=164&amp;vtp=1"/>
          <p:cNvSpPr/>
          <p:nvPr/>
        </p:nvSpPr>
        <p:spPr>
          <a:xfrm>
            <a:off x="8102854" y="5049647"/>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4">
                                            <p:bg/>
                                          </p:spTgt>
                                        </p:tgtEl>
                                        <p:attrNameLst>
                                          <p:attrName>style.visibility</p:attrName>
                                        </p:attrNameLst>
                                      </p:cBhvr>
                                      <p:to>
                                        <p:strVal val="visible"/>
                                      </p:to>
                                    </p:set>
                                    <p:animEffect transition="in" filter="fade">
                                      <p:cBhvr>
                                        <p:cTn id="71" dur="500"/>
                                        <p:tgtEl>
                                          <p:spTgt spid="14">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4">
                                            <p:txEl>
                                              <p:pRg st="0" end="0"/>
                                            </p:txEl>
                                          </p:spTgt>
                                        </p:tgtEl>
                                        <p:attrNameLst>
                                          <p:attrName>style.visibility</p:attrName>
                                        </p:attrNameLst>
                                      </p:cBhvr>
                                      <p:to>
                                        <p:strVal val="visible"/>
                                      </p:to>
                                    </p:set>
                                    <p:animEffect transition="in" filter="fade">
                                      <p:cBhvr>
                                        <p:cTn id="74" dur="500"/>
                                        <p:tgtEl>
                                          <p:spTgt spid="14">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6">
                                            <p:bg/>
                                          </p:spTgt>
                                        </p:tgtEl>
                                        <p:attrNameLst>
                                          <p:attrName>style.visibility</p:attrName>
                                        </p:attrNameLst>
                                      </p:cBhvr>
                                      <p:to>
                                        <p:strVal val="visible"/>
                                      </p:to>
                                    </p:set>
                                    <p:animEffect transition="in" filter="fade">
                                      <p:cBhvr>
                                        <p:cTn id="79" dur="500"/>
                                        <p:tgtEl>
                                          <p:spTgt spid="16">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6">
                                            <p:txEl>
                                              <p:pRg st="0" end="0"/>
                                            </p:txEl>
                                          </p:spTgt>
                                        </p:tgtEl>
                                        <p:attrNameLst>
                                          <p:attrName>style.visibility</p:attrName>
                                        </p:attrNameLst>
                                      </p:cBhvr>
                                      <p:to>
                                        <p:strVal val="visible"/>
                                      </p:to>
                                    </p:set>
                                    <p:animEffect transition="in" filter="fade">
                                      <p:cBhvr>
                                        <p:cTn id="82" dur="500"/>
                                        <p:tgtEl>
                                          <p:spTgt spid="16">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7">
                                            <p:bg/>
                                          </p:spTgt>
                                        </p:tgtEl>
                                        <p:attrNameLst>
                                          <p:attrName>style.visibility</p:attrName>
                                        </p:attrNameLst>
                                      </p:cBhvr>
                                      <p:to>
                                        <p:strVal val="visible"/>
                                      </p:to>
                                    </p:set>
                                    <p:animEffect transition="in" filter="fade">
                                      <p:cBhvr>
                                        <p:cTn id="87" dur="500"/>
                                        <p:tgtEl>
                                          <p:spTgt spid="17">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7">
                                            <p:txEl>
                                              <p:pRg st="0" end="0"/>
                                            </p:txEl>
                                          </p:spTgt>
                                        </p:tgtEl>
                                        <p:attrNameLst>
                                          <p:attrName>style.visibility</p:attrName>
                                        </p:attrNameLst>
                                      </p:cBhvr>
                                      <p:to>
                                        <p:strVal val="visible"/>
                                      </p:to>
                                    </p:set>
                                    <p:animEffect transition="in" filter="fade">
                                      <p:cBhvr>
                                        <p:cTn id="90" dur="500"/>
                                        <p:tgtEl>
                                          <p:spTgt spid="17">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8">
                                            <p:bg/>
                                          </p:spTgt>
                                        </p:tgtEl>
                                        <p:attrNameLst>
                                          <p:attrName>style.visibility</p:attrName>
                                        </p:attrNameLst>
                                      </p:cBhvr>
                                      <p:to>
                                        <p:strVal val="visible"/>
                                      </p:to>
                                    </p:set>
                                    <p:animEffect transition="in" filter="fade">
                                      <p:cBhvr>
                                        <p:cTn id="95" dur="500"/>
                                        <p:tgtEl>
                                          <p:spTgt spid="18">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8">
                                            <p:txEl>
                                              <p:pRg st="0" end="0"/>
                                            </p:txEl>
                                          </p:spTgt>
                                        </p:tgtEl>
                                        <p:attrNameLst>
                                          <p:attrName>style.visibility</p:attrName>
                                        </p:attrNameLst>
                                      </p:cBhvr>
                                      <p:to>
                                        <p:strVal val="visible"/>
                                      </p:to>
                                    </p:set>
                                    <p:animEffect transition="in" filter="fade">
                                      <p:cBhvr>
                                        <p:cTn id="98" dur="500"/>
                                        <p:tgtEl>
                                          <p:spTgt spid="18">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20">
                                            <p:bg/>
                                          </p:spTgt>
                                        </p:tgtEl>
                                        <p:attrNameLst>
                                          <p:attrName>style.visibility</p:attrName>
                                        </p:attrNameLst>
                                      </p:cBhvr>
                                      <p:to>
                                        <p:strVal val="visible"/>
                                      </p:to>
                                    </p:set>
                                    <p:animEffect transition="in" filter="fade">
                                      <p:cBhvr>
                                        <p:cTn id="103" dur="500"/>
                                        <p:tgtEl>
                                          <p:spTgt spid="20">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20">
                                            <p:txEl>
                                              <p:pRg st="0" end="0"/>
                                            </p:txEl>
                                          </p:spTgt>
                                        </p:tgtEl>
                                        <p:attrNameLst>
                                          <p:attrName>style.visibility</p:attrName>
                                        </p:attrNameLst>
                                      </p:cBhvr>
                                      <p:to>
                                        <p:strVal val="visible"/>
                                      </p:to>
                                    </p:set>
                                    <p:animEffect transition="in" filter="fade">
                                      <p:cBhvr>
                                        <p:cTn id="106" dur="500"/>
                                        <p:tgtEl>
                                          <p:spTgt spid="20">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21">
                                            <p:bg/>
                                          </p:spTgt>
                                        </p:tgtEl>
                                        <p:attrNameLst>
                                          <p:attrName>style.visibility</p:attrName>
                                        </p:attrNameLst>
                                      </p:cBhvr>
                                      <p:to>
                                        <p:strVal val="visible"/>
                                      </p:to>
                                    </p:set>
                                    <p:animEffect transition="in" filter="fade">
                                      <p:cBhvr>
                                        <p:cTn id="111" dur="500"/>
                                        <p:tgtEl>
                                          <p:spTgt spid="21">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21">
                                            <p:txEl>
                                              <p:pRg st="0" end="0"/>
                                            </p:txEl>
                                          </p:spTgt>
                                        </p:tgtEl>
                                        <p:attrNameLst>
                                          <p:attrName>style.visibility</p:attrName>
                                        </p:attrNameLst>
                                      </p:cBhvr>
                                      <p:to>
                                        <p:strVal val="visible"/>
                                      </p:to>
                                    </p:set>
                                    <p:animEffect transition="in" filter="fade">
                                      <p:cBhvr>
                                        <p:cTn id="114" dur="500"/>
                                        <p:tgtEl>
                                          <p:spTgt spid="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P spid="8" grpId="0" build="p" animBg="1"/>
      <p:bldP spid="9" grpId="0" build="p" animBg="1"/>
      <p:bldP spid="10" grpId="0" build="p" animBg="1"/>
      <p:bldP spid="12" grpId="0" build="p" animBg="1"/>
      <p:bldP spid="13" grpId="0" build="p" animBg="1"/>
      <p:bldP spid="14" grpId="0" build="p" animBg="1"/>
      <p:bldP spid="16" grpId="0" build="p" animBg="1"/>
      <p:bldP spid="17" grpId="0" build="p" animBg="1"/>
      <p:bldP spid="18" grpId="0" build="p" animBg="1"/>
      <p:bldP spid="20" grpId="0" build="p" animBg="1"/>
      <p:bldP spid="21" grpId="0" build="p" animBg="1"/>
    </p:bldLst>
  </p:timing>
</p:sld>
</file>

<file path=ppt/slides/slide72.xml><?xml version="1.0" encoding="utf-8"?>
<p:sld xmlns:a="http://schemas.openxmlformats.org/drawingml/2006/main" xmlns:r="http://schemas.openxmlformats.org/officeDocument/2006/relationships" xmlns:p="http://schemas.openxmlformats.org/presentationml/2006/main">
  <p:cSld name="Slide 73&amp;si=73">
    <p:spTree>
      <p:nvGrpSpPr>
        <p:cNvPr id="1" name=""/>
        <p:cNvGrpSpPr/>
        <p:nvPr/>
      </p:nvGrpSpPr>
      <p:grpSpPr>
        <a:xfrm>
          <a:off x="0" y="0"/>
          <a:ext cx="0" cy="0"/>
          <a:chOff x="0" y="0"/>
          <a:chExt cx="0" cy="0"/>
        </a:xfrm>
      </p:grpSpPr>
      <p:sp>
        <p:nvSpPr>
          <p:cNvPr id="2" name="QM_6_BD.374_1#f86ac21ff?vja=1&amp;pid=72fd98eb7&amp;color=0,0,0&amp;vtp=1&amp;bt=1"/>
          <p:cNvSpPr/>
          <p:nvPr/>
        </p:nvSpPr>
        <p:spPr>
          <a:xfrm>
            <a:off x="722376" y="896111"/>
            <a:ext cx="10753344" cy="5291329"/>
          </a:xfrm>
          <a:prstGeom prst="rect">
            <a:avLst/>
          </a:prstGeom>
          <a:noFill/>
          <a:ln/>
        </p:spPr>
        <p:txBody>
          <a:bodyPr wrap="square" lIns="0" tIns="0" rIns="0" bIns="0" rtlCol="0" anchor="t"/>
          <a:lstStyle/>
          <a:p>
            <a:pPr algn="l">
              <a:lnSpc>
                <a:spcPct val="124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阅读下面短文，在空白处填入1个适当的单词或括号内单词的正确形式。</a:t>
            </a:r>
            <a:endParaRPr lang="en-US" altLang="zh-CN" sz="2000" dirty="0"/>
          </a:p>
          <a:p>
            <a:pPr algn="just">
              <a:lnSpc>
                <a:spcPct val="124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Stephen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Hawking</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well-recognised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physics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century,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masterpiece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A</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Brief</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History</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of</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1" dirty="0">
                <a:solidFill>
                  <a:srgbClr val="000000"/>
                </a:solidFill>
                <a:latin typeface="Times New Roman" pitchFamily="34" charset="0"/>
                <a:ea typeface="微软雅黑" pitchFamily="34" charset="-122"/>
                <a:cs typeface="Times New Roman" pitchFamily="34" charset="-120"/>
              </a:rPr>
              <a:t>From</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the</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Big</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Bang</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to</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Black</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Holes</a:t>
            </a:r>
            <a:r>
              <a:rPr lang="en-US" altLang="zh-CN" sz="2000" b="0" i="0" dirty="0">
                <a:solidFill>
                  <a:srgbClr val="000000"/>
                </a:solidFill>
                <a:latin typeface="Times New Roman" pitchFamily="34" charset="0"/>
                <a:ea typeface="微软雅黑" pitchFamily="34" charset="-122"/>
                <a:cs typeface="Times New Roman" pitchFamily="34" charset="-120"/>
              </a:rPr>
              <a:t>.Born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1942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Oxford,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Hawking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physics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17.Unfortunately,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（diagnose）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disease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affects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muscle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control）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1963</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endParaRPr lang="en-US" altLang="zh-CN" sz="2000" dirty="0"/>
          </a:p>
          <a:p>
            <a:pPr algn="just">
              <a:lnSpc>
                <a:spcPct val="124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teacher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Cambridge,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allowed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（conduct）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due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physical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limitations.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speech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with</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（decline）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physical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abilities,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Hawking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stopped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advances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science.7.</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surprised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black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supposed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black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separate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universe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published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A</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Brief</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History</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of</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1" dirty="0">
                <a:solidFill>
                  <a:srgbClr val="000000"/>
                </a:solidFill>
                <a:latin typeface="Times New Roman" pitchFamily="34" charset="0"/>
                <a:ea typeface="微软雅黑" pitchFamily="34" charset="-122"/>
                <a:cs typeface="Times New Roman" pitchFamily="34" charset="-120"/>
              </a:rPr>
              <a:t>From</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the</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Big</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Bang</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to</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Black</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Holes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simpler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version.</a:t>
            </a:r>
            <a:endParaRPr lang="en-US" altLang="zh-CN" sz="2000" dirty="0"/>
          </a:p>
          <a:p>
            <a:pPr algn="just">
              <a:lnSpc>
                <a:spcPct val="125000"/>
              </a:lnSpc>
            </a:pPr>
            <a:endParaRPr lang="en-US" altLang="zh-CN" sz="2000" dirty="0"/>
          </a:p>
        </p:txBody>
      </p:sp>
      <p:sp>
        <p:nvSpPr>
          <p:cNvPr id="3" name="QM_6_AN.375_1#f86ac21ff.blank?vja=1&amp;pid=72fd98eb7&amp;color=0,0,0&amp;vpa=165&amp;vtp=1"/>
          <p:cNvSpPr/>
          <p:nvPr/>
        </p:nvSpPr>
        <p:spPr>
          <a:xfrm>
            <a:off x="3688207" y="1235963"/>
            <a:ext cx="169863"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M_6_AN.376_1#f86ac21ff.blank?vja=1&amp;pid=72fd98eb7&amp;color=0,0,0&amp;vpa=166&amp;vtp=1"/>
          <p:cNvSpPr/>
          <p:nvPr/>
        </p:nvSpPr>
        <p:spPr>
          <a:xfrm>
            <a:off x="2568321" y="1613915"/>
            <a:ext cx="984250"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scientific</a:t>
            </a:r>
            <a:endParaRPr lang="en-US" altLang="zh-CN" sz="2000" dirty="0"/>
          </a:p>
        </p:txBody>
      </p:sp>
      <p:sp>
        <p:nvSpPr>
          <p:cNvPr id="5" name="QM_6_AN.377_1#f86ac21ff.blank?vja=1&amp;pid=72fd98eb7&amp;color=0,0,0&amp;vpa=167&amp;vtp=1"/>
          <p:cNvSpPr/>
          <p:nvPr/>
        </p:nvSpPr>
        <p:spPr>
          <a:xfrm>
            <a:off x="3827907" y="2357119"/>
            <a:ext cx="1608138" cy="345567"/>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diagnosed</a:t>
            </a:r>
            <a:endParaRPr lang="en-US" altLang="zh-CN" sz="2000" dirty="0"/>
          </a:p>
        </p:txBody>
      </p:sp>
      <p:sp>
        <p:nvSpPr>
          <p:cNvPr id="6" name="QM_6_AN.378_1#f86ac21ff.blank?vja=1&amp;pid=72fd98eb7&amp;color=0,0,0&amp;vpa=168&amp;vtp=1"/>
          <p:cNvSpPr/>
          <p:nvPr/>
        </p:nvSpPr>
        <p:spPr>
          <a:xfrm>
            <a:off x="998601" y="3503675"/>
            <a:ext cx="1184275" cy="345567"/>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conduct</a:t>
            </a:r>
            <a:endParaRPr lang="en-US" altLang="zh-CN" sz="2000" dirty="0"/>
          </a:p>
        </p:txBody>
      </p:sp>
      <p:sp>
        <p:nvSpPr>
          <p:cNvPr id="7" name="QM_6_AN.379_1#f86ac21ff.blank?vja=1&amp;pid=72fd98eb7&amp;color=0,0,0&amp;vpa=169&amp;vtp=1"/>
          <p:cNvSpPr/>
          <p:nvPr/>
        </p:nvSpPr>
        <p:spPr>
          <a:xfrm>
            <a:off x="7593076" y="3503675"/>
            <a:ext cx="254000"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8" name="QM_6_AN.380_1#f86ac21ff.blank?vja=1&amp;pid=72fd98eb7&amp;color=0,0,0&amp;vpa=170&amp;vtp=1"/>
          <p:cNvSpPr/>
          <p:nvPr/>
        </p:nvSpPr>
        <p:spPr>
          <a:xfrm>
            <a:off x="10379139" y="3868927"/>
            <a:ext cx="1000125"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declining</a:t>
            </a:r>
            <a:endParaRPr lang="en-US" altLang="zh-CN" sz="2000" dirty="0"/>
          </a:p>
        </p:txBody>
      </p:sp>
      <p:sp>
        <p:nvSpPr>
          <p:cNvPr id="9" name="QM_6_AN.381_1#f86ac21ff.blank?vja=1&amp;pid=72fd98eb7&amp;color=0,0,0&amp;vpa=171&amp;vtp=1"/>
          <p:cNvSpPr/>
          <p:nvPr/>
        </p:nvSpPr>
        <p:spPr>
          <a:xfrm>
            <a:off x="10772839" y="4259579"/>
            <a:ext cx="606425"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What</a:t>
            </a:r>
            <a:endParaRPr lang="en-US" altLang="zh-CN" sz="2000" dirty="0"/>
          </a:p>
        </p:txBody>
      </p:sp>
      <p:sp>
        <p:nvSpPr>
          <p:cNvPr id="10" name="QM_6_AN.382_1#f86ac21ff.blank?vja=1&amp;pid=72fd98eb7&amp;color=0,0,0&amp;vpa=172&amp;vtp=1"/>
          <p:cNvSpPr/>
          <p:nvPr/>
        </p:nvSpPr>
        <p:spPr>
          <a:xfrm>
            <a:off x="4742688" y="5393435"/>
            <a:ext cx="930275"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included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0">
                                            <p:bg/>
                                          </p:spTgt>
                                        </p:tgtEl>
                                        <p:attrNameLst>
                                          <p:attrName>style.visibility</p:attrName>
                                        </p:attrNameLst>
                                      </p:cBhvr>
                                      <p:to>
                                        <p:strVal val="visible"/>
                                      </p:to>
                                    </p:set>
                                    <p:animEffect transition="in" filter="fade">
                                      <p:cBhvr>
                                        <p:cTn id="63" dur="500"/>
                                        <p:tgtEl>
                                          <p:spTgt spid="10">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0">
                                            <p:txEl>
                                              <p:pRg st="0" end="0"/>
                                            </p:txEl>
                                          </p:spTgt>
                                        </p:tgtEl>
                                        <p:attrNameLst>
                                          <p:attrName>style.visibility</p:attrName>
                                        </p:attrNameLst>
                                      </p:cBhvr>
                                      <p:to>
                                        <p:strVal val="visible"/>
                                      </p:to>
                                    </p:set>
                                    <p:animEffect transition="in" filter="fade">
                                      <p:cBhvr>
                                        <p:cTn id="66"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P spid="9" grpId="0" build="p" animBg="1"/>
      <p:bldP spid="10" grpId="0" build="p"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74_1#f86ac21ff?vja=1&amp;pid=72fd98eb7&amp;color=0,0,0&amp;vtp=1&amp;bt=1">
            <a:extLst>
              <a:ext uri="{FF2B5EF4-FFF2-40B4-BE49-F238E27FC236}">
                <a16:creationId xmlns:a16="http://schemas.microsoft.com/office/drawing/2014/main" id="{334EF355-A123-FD90-7703-88DC0CFB5768}"/>
              </a:ext>
            </a:extLst>
          </p:cNvPr>
          <p:cNvSpPr/>
          <p:nvPr/>
        </p:nvSpPr>
        <p:spPr>
          <a:xfrm>
            <a:off x="722376" y="900000"/>
            <a:ext cx="10753344" cy="1109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Despite</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misfortunes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Hawking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sorry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for</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of</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（appreciate）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support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organisations.</a:t>
            </a:r>
            <a:endParaRPr lang="en-US" altLang="zh-CN" sz="2000" dirty="0"/>
          </a:p>
        </p:txBody>
      </p:sp>
      <p:sp>
        <p:nvSpPr>
          <p:cNvPr id="3" name="QM_6_AN.383_1#f86ac21ff.blank?vja=1&amp;pid=72fd98eb7&amp;color=0,0,0&amp;vpa=173&amp;vtp=1">
            <a:extLst>
              <a:ext uri="{FF2B5EF4-FFF2-40B4-BE49-F238E27FC236}">
                <a16:creationId xmlns:a16="http://schemas.microsoft.com/office/drawing/2014/main" id="{7924FEC4-671E-8F40-81B1-DFC146236049}"/>
              </a:ext>
            </a:extLst>
          </p:cNvPr>
          <p:cNvSpPr/>
          <p:nvPr/>
        </p:nvSpPr>
        <p:spPr>
          <a:xfrm>
            <a:off x="9195562" y="861900"/>
            <a:ext cx="8159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himself</a:t>
            </a:r>
            <a:endParaRPr lang="en-US" altLang="zh-CN" sz="2000" dirty="0"/>
          </a:p>
        </p:txBody>
      </p:sp>
      <p:sp>
        <p:nvSpPr>
          <p:cNvPr id="4" name="QM_6_AN.384_1#f86ac21ff.blank?vja=1&amp;pid=72fd98eb7&amp;color=0,0,0&amp;vpa=174&amp;vtp=1">
            <a:extLst>
              <a:ext uri="{FF2B5EF4-FFF2-40B4-BE49-F238E27FC236}">
                <a16:creationId xmlns:a16="http://schemas.microsoft.com/office/drawing/2014/main" id="{3366CABB-358B-358C-4429-6F36199852A0}"/>
              </a:ext>
            </a:extLst>
          </p:cNvPr>
          <p:cNvSpPr/>
          <p:nvPr/>
        </p:nvSpPr>
        <p:spPr>
          <a:xfrm>
            <a:off x="3713861" y="1230200"/>
            <a:ext cx="13096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appreciation</a:t>
            </a:r>
            <a:endParaRPr lang="en-US" altLang="zh-CN" sz="2000" dirty="0"/>
          </a:p>
        </p:txBody>
      </p:sp>
    </p:spTree>
    <p:extLst>
      <p:ext uri="{BB962C8B-B14F-4D97-AF65-F5344CB8AC3E}">
        <p14:creationId xmlns:p14="http://schemas.microsoft.com/office/powerpoint/2010/main" val="297502712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74.xml><?xml version="1.0" encoding="utf-8"?>
<p:sld xmlns:a="http://schemas.openxmlformats.org/drawingml/2006/main" xmlns:r="http://schemas.openxmlformats.org/officeDocument/2006/relationships" xmlns:p="http://schemas.openxmlformats.org/presentationml/2006/main">
  <p:cSld name="Slide 74&amp;si=74">
    <p:spTree>
      <p:nvGrpSpPr>
        <p:cNvPr id="1" name=""/>
        <p:cNvGrpSpPr/>
        <p:nvPr/>
      </p:nvGrpSpPr>
      <p:grpSpPr>
        <a:xfrm>
          <a:off x="0" y="0"/>
          <a:ext cx="0" cy="0"/>
          <a:chOff x="0" y="0"/>
          <a:chExt cx="0" cy="0"/>
        </a:xfrm>
      </p:grpSpPr>
      <p:sp>
        <p:nvSpPr>
          <p:cNvPr id="2" name="QB_7_BD.385_1#6f3898fce?vja=1&amp;pid=f86ac21ff&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7_AN.386_1#6f3898fce.blank?vja=1&amp;pid=f86ac21ff&amp;color=0,0,0&amp;vpa=175&amp;vtp=1"/>
          <p:cNvSpPr/>
          <p:nvPr/>
        </p:nvSpPr>
        <p:spPr>
          <a:xfrm>
            <a:off x="1062101" y="858013"/>
            <a:ext cx="169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B_7_AS.387_1#6f3898fce?vja=1&amp;pid=f86ac21ff&amp;color=0,0,0&amp;vtp=1"/>
          <p:cNvSpPr/>
          <p:nvPr/>
        </p:nvSpPr>
        <p:spPr>
          <a:xfrm>
            <a:off x="722376" y="13158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根据设空处后面的名词scientist可知，设空处应填写冠词，此处泛指“一位广受认可的科学家”，作Stephen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Hawking的同位语，well-recognised的发音以辅音音素开头。故填a。</a:t>
            </a:r>
            <a:endParaRPr lang="en-US" altLang="zh-CN" sz="2200" dirty="0"/>
          </a:p>
        </p:txBody>
      </p:sp>
      <p:sp>
        <p:nvSpPr>
          <p:cNvPr id="5" name="QB_7_BD.388_1#f14cb256d?vja=1&amp;pid=f86ac21ff&amp;color=0,0,0&amp;vtp=1"/>
          <p:cNvSpPr/>
          <p:nvPr/>
        </p:nvSpPr>
        <p:spPr>
          <a:xfrm>
            <a:off x="722376" y="21103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6" name="QB_7_AN.389_1#f14cb256d.blank?vja=1&amp;pid=f86ac21ff&amp;color=0,0,0&amp;vpa=176&amp;vtp=1"/>
          <p:cNvSpPr/>
          <p:nvPr/>
        </p:nvSpPr>
        <p:spPr>
          <a:xfrm>
            <a:off x="1036701" y="2072259"/>
            <a:ext cx="9842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scientific</a:t>
            </a:r>
            <a:endParaRPr lang="en-US" altLang="zh-CN" sz="2000" dirty="0"/>
          </a:p>
        </p:txBody>
      </p:sp>
      <p:sp>
        <p:nvSpPr>
          <p:cNvPr id="7" name="QB_7_AS.390_1#f14cb256d?vja=1&amp;pid=f86ac21ff&amp;color=0,0,0&amp;vtp=1"/>
          <p:cNvSpPr/>
          <p:nvPr/>
        </p:nvSpPr>
        <p:spPr>
          <a:xfrm>
            <a:off x="722376" y="24935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设空处修饰名词masterpiece，作定语，应用形容词，意为“科学（上）的”。故填scientific。</a:t>
            </a:r>
            <a:endParaRPr lang="en-US" altLang="zh-CN" sz="2200" dirty="0"/>
          </a:p>
        </p:txBody>
      </p:sp>
      <p:sp>
        <p:nvSpPr>
          <p:cNvPr id="8" name="QB_7_BD.391_1#f1e4bcf82?vja=1&amp;pid=f86ac21ff&amp;color=0,0,0&amp;vtp=1"/>
          <p:cNvSpPr/>
          <p:nvPr/>
        </p:nvSpPr>
        <p:spPr>
          <a:xfrm>
            <a:off x="722376" y="28829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______________</a:t>
            </a:r>
            <a:endParaRPr lang="en-US" altLang="zh-CN" sz="2000" dirty="0"/>
          </a:p>
        </p:txBody>
      </p:sp>
      <p:sp>
        <p:nvSpPr>
          <p:cNvPr id="9" name="QB_7_AN.392_1#f1e4bcf82.blank?vja=1&amp;pid=f86ac21ff&amp;color=0,0,0&amp;vpa=177&amp;vtp=1"/>
          <p:cNvSpPr/>
          <p:nvPr/>
        </p:nvSpPr>
        <p:spPr>
          <a:xfrm>
            <a:off x="1036701" y="2832100"/>
            <a:ext cx="160813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diagnosed</a:t>
            </a:r>
            <a:endParaRPr lang="en-US" altLang="zh-CN" sz="2000" dirty="0"/>
          </a:p>
        </p:txBody>
      </p:sp>
      <p:sp>
        <p:nvSpPr>
          <p:cNvPr id="10" name="QB_7_AS.393_1#f1e4bcf82?vja=1&amp;pid=f86ac21ff&amp;color=0,0,0&amp;vtp=1"/>
          <p:cNvSpPr/>
          <p:nvPr/>
        </p:nvSpPr>
        <p:spPr>
          <a:xfrm>
            <a:off x="722376" y="33097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分析句子结构可知，设空处作谓语；再根据语境和时间状语in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1963可知，此处表示过去发生的事情，应用一般过去时；he和diagnose之间为被动关系，应使用被动语态；he为第三人称单数，谓语应用单数形式。故填was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diagnosed。</a:t>
            </a:r>
            <a:endParaRPr lang="en-US" altLang="zh-CN" sz="2200" dirty="0"/>
          </a:p>
        </p:txBody>
      </p:sp>
      <p:sp>
        <p:nvSpPr>
          <p:cNvPr id="11" name="QB_7_BD.394_1#9421b5d5a?vja=1&amp;pid=f86ac21ff&amp;color=0,0,0&amp;vtp=1"/>
          <p:cNvSpPr/>
          <p:nvPr/>
        </p:nvSpPr>
        <p:spPr>
          <a:xfrm>
            <a:off x="722376" y="4497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___________</a:t>
            </a:r>
            <a:endParaRPr lang="en-US" altLang="zh-CN" sz="2000" dirty="0"/>
          </a:p>
        </p:txBody>
      </p:sp>
      <p:sp>
        <p:nvSpPr>
          <p:cNvPr id="12" name="QB_7_AN.395_1#9421b5d5a.blank?vja=1&amp;pid=f86ac21ff&amp;color=0,0,0&amp;vpa=178&amp;vtp=1"/>
          <p:cNvSpPr/>
          <p:nvPr/>
        </p:nvSpPr>
        <p:spPr>
          <a:xfrm>
            <a:off x="1062101" y="4459859"/>
            <a:ext cx="1184275"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conduct</a:t>
            </a:r>
            <a:endParaRPr lang="en-US" altLang="zh-CN" sz="2000" dirty="0"/>
          </a:p>
        </p:txBody>
      </p:sp>
      <p:sp>
        <p:nvSpPr>
          <p:cNvPr id="13" name="QB_7_AS.396_1#9421b5d5a?vja=1&amp;pid=f86ac21ff&amp;color=0,0,0&amp;vtp=1"/>
          <p:cNvSpPr/>
          <p:nvPr/>
        </p:nvSpPr>
        <p:spPr>
          <a:xfrm>
            <a:off x="722376" y="4922647"/>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allowed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sth为固定表达，意为“被允许做某事”，设空处应用不定式作主语补足语。故填to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conduct。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75.xml><?xml version="1.0" encoding="utf-8"?>
<p:sld xmlns:a="http://schemas.openxmlformats.org/drawingml/2006/main" xmlns:r="http://schemas.openxmlformats.org/officeDocument/2006/relationships" xmlns:p="http://schemas.openxmlformats.org/presentationml/2006/main">
  <p:cSld name="Slide 75&amp;si=75">
    <p:spTree>
      <p:nvGrpSpPr>
        <p:cNvPr id="1" name=""/>
        <p:cNvGrpSpPr/>
        <p:nvPr/>
      </p:nvGrpSpPr>
      <p:grpSpPr>
        <a:xfrm>
          <a:off x="0" y="0"/>
          <a:ext cx="0" cy="0"/>
          <a:chOff x="0" y="0"/>
          <a:chExt cx="0" cy="0"/>
        </a:xfrm>
      </p:grpSpPr>
      <p:sp>
        <p:nvSpPr>
          <p:cNvPr id="2" name="QB_7_BD.397_1#12d85b0f7?vja=1&amp;pid=f86ac21ff&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7_AN.398_1#12d85b0f7.blank?vja=1&amp;pid=f86ac21ff&amp;color=0,0,0&amp;vpa=179&amp;vtp=1"/>
          <p:cNvSpPr/>
          <p:nvPr/>
        </p:nvSpPr>
        <p:spPr>
          <a:xfrm>
            <a:off x="1024001" y="858013"/>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4" name="QB_7_AS.399_1#12d85b0f7?vja=1&amp;pid=f86ac21ff&amp;color=0,0,0&amp;vtp=1"/>
          <p:cNvSpPr/>
          <p:nvPr/>
        </p:nvSpPr>
        <p:spPr>
          <a:xfrm>
            <a:off x="722376" y="12743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due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to为固定短语，意为“由于；因为”。故填to。</a:t>
            </a:r>
            <a:endParaRPr lang="en-US" altLang="zh-CN" sz="2200" dirty="0"/>
          </a:p>
        </p:txBody>
      </p:sp>
      <p:sp>
        <p:nvSpPr>
          <p:cNvPr id="5" name="QB_7_BD.400_1#b80f971c7?vja=1&amp;pid=f86ac21ff&amp;color=0,0,0&amp;vtp=1"/>
          <p:cNvSpPr/>
          <p:nvPr/>
        </p:nvSpPr>
        <p:spPr>
          <a:xfrm>
            <a:off x="722376" y="16637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6" name="QB_7_AN.401_1#b80f971c7.blank?vja=1&amp;pid=f86ac21ff&amp;color=0,0,0&amp;vpa=180&amp;vtp=1"/>
          <p:cNvSpPr/>
          <p:nvPr/>
        </p:nvSpPr>
        <p:spPr>
          <a:xfrm>
            <a:off x="1024001" y="1612900"/>
            <a:ext cx="10001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declining</a:t>
            </a:r>
            <a:endParaRPr lang="en-US" altLang="zh-CN" sz="2000" dirty="0"/>
          </a:p>
        </p:txBody>
      </p:sp>
      <p:sp>
        <p:nvSpPr>
          <p:cNvPr id="7" name="QB_7_AS.402_1#b80f971c7?vja=1&amp;pid=f86ac21ff&amp;color=0,0,0&amp;vtp=1"/>
          <p:cNvSpPr/>
          <p:nvPr/>
        </p:nvSpPr>
        <p:spPr>
          <a:xfrm>
            <a:off x="722376" y="20905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句意为：尽管面临身体机能下降的问题，霍金从未停止在科学上取得进步。设空处修饰名词abilities，作定语，应用形容词declining，表示“下降的，衰退中的”。故填declining。</a:t>
            </a:r>
            <a:endParaRPr lang="en-US" altLang="zh-CN" sz="2200" dirty="0"/>
          </a:p>
        </p:txBody>
      </p:sp>
      <p:sp>
        <p:nvSpPr>
          <p:cNvPr id="8" name="QB_7_BD.403_1#dfd7ec604?vja=1&amp;pid=f86ac21ff&amp;color=0,0,0&amp;vtp=1"/>
          <p:cNvSpPr/>
          <p:nvPr/>
        </p:nvSpPr>
        <p:spPr>
          <a:xfrm>
            <a:off x="722376" y="28977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7. </a:t>
            </a:r>
            <a:r>
              <a:rPr lang="en-US" altLang="zh-CN" sz="2000" i="0">
                <a:solidFill>
                  <a:srgbClr val="000000"/>
                </a:solidFill>
                <a:latin typeface="SimSun" pitchFamily="34" charset="0"/>
                <a:ea typeface="SimSun" pitchFamily="34" charset="-122"/>
                <a:cs typeface="SimSun" pitchFamily="34" charset="-120"/>
              </a:rPr>
              <a:t>______</a:t>
            </a:r>
            <a:endParaRPr lang="en-US" altLang="zh-CN" sz="2000" dirty="0"/>
          </a:p>
        </p:txBody>
      </p:sp>
      <p:sp>
        <p:nvSpPr>
          <p:cNvPr id="9" name="QB_7_AN.404_1#dfd7ec604.blank?vja=1&amp;pid=f86ac21ff&amp;color=0,0,0&amp;vpa=181&amp;vtp=1"/>
          <p:cNvSpPr/>
          <p:nvPr/>
        </p:nvSpPr>
        <p:spPr>
          <a:xfrm>
            <a:off x="1036701" y="2859659"/>
            <a:ext cx="606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What</a:t>
            </a:r>
            <a:endParaRPr lang="en-US" altLang="zh-CN" sz="2000" dirty="0"/>
          </a:p>
        </p:txBody>
      </p:sp>
      <p:sp>
        <p:nvSpPr>
          <p:cNvPr id="10" name="QB_7_AS.405_1#dfd7ec604?vja=1&amp;pid=f86ac21ff&amp;color=0,0,0&amp;vtp=1"/>
          <p:cNvSpPr/>
          <p:nvPr/>
        </p:nvSpPr>
        <p:spPr>
          <a:xfrm>
            <a:off x="722376" y="33224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句意为：令世人惊讶的是他关于黑洞的新想法。设空处引导主语从句，在从句中作主语，意为“</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的东西”。故填What。</a:t>
            </a:r>
            <a:endParaRPr lang="en-US" altLang="zh-CN" sz="2200" dirty="0"/>
          </a:p>
        </p:txBody>
      </p:sp>
      <p:sp>
        <p:nvSpPr>
          <p:cNvPr id="11" name="QB_7_BD.406_1#ddb6d8f8b?vja=1&amp;pid=f86ac21ff&amp;color=0,0,0&amp;vtp=1"/>
          <p:cNvSpPr/>
          <p:nvPr/>
        </p:nvSpPr>
        <p:spPr>
          <a:xfrm>
            <a:off x="722376" y="4116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8.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12" name="QB_7_AN.407_1#ddb6d8f8b.blank?vja=1&amp;pid=f86ac21ff&amp;color=0,0,0&amp;vpa=182&amp;vtp=1"/>
          <p:cNvSpPr/>
          <p:nvPr/>
        </p:nvSpPr>
        <p:spPr>
          <a:xfrm>
            <a:off x="1062101" y="4078859"/>
            <a:ext cx="930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included</a:t>
            </a:r>
            <a:endParaRPr lang="en-US" altLang="zh-CN" sz="2000" dirty="0"/>
          </a:p>
        </p:txBody>
      </p:sp>
      <p:sp>
        <p:nvSpPr>
          <p:cNvPr id="13" name="QB_7_AS.408_1#ddb6d8f8b?vja=1&amp;pid=f86ac21ff&amp;color=0,0,0&amp;vtp=1"/>
          <p:cNvSpPr/>
          <p:nvPr/>
        </p:nvSpPr>
        <p:spPr>
          <a:xfrm>
            <a:off x="722376" y="45001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此处应用形容词作宾补，意为“包括在内的”。故填included。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76.xml><?xml version="1.0" encoding="utf-8"?>
<p:sld xmlns:a="http://schemas.openxmlformats.org/drawingml/2006/main" xmlns:r="http://schemas.openxmlformats.org/officeDocument/2006/relationships" xmlns:p="http://schemas.openxmlformats.org/presentationml/2006/main">
  <p:cSld name="Slide 76&amp;si=76">
    <p:spTree>
      <p:nvGrpSpPr>
        <p:cNvPr id="1" name=""/>
        <p:cNvGrpSpPr/>
        <p:nvPr/>
      </p:nvGrpSpPr>
      <p:grpSpPr>
        <a:xfrm>
          <a:off x="0" y="0"/>
          <a:ext cx="0" cy="0"/>
          <a:chOff x="0" y="0"/>
          <a:chExt cx="0" cy="0"/>
        </a:xfrm>
      </p:grpSpPr>
      <p:sp>
        <p:nvSpPr>
          <p:cNvPr id="2" name="QB_7_BD.409_1#bf573fc3b?vja=1&amp;pid=f86ac21ff&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9. </a:t>
            </a:r>
            <a:r>
              <a:rPr lang="en-US" altLang="zh-CN" sz="2000" i="0">
                <a:solidFill>
                  <a:srgbClr val="000000"/>
                </a:solidFill>
                <a:latin typeface="SimSun" pitchFamily="34" charset="0"/>
                <a:ea typeface="SimSun" pitchFamily="34" charset="-122"/>
                <a:cs typeface="SimSun" pitchFamily="34" charset="-120"/>
              </a:rPr>
              <a:t>________</a:t>
            </a:r>
            <a:endParaRPr lang="en-US" altLang="zh-CN" sz="2000" dirty="0"/>
          </a:p>
        </p:txBody>
      </p:sp>
      <p:sp>
        <p:nvSpPr>
          <p:cNvPr id="3" name="QB_7_AN.410_1#bf573fc3b.blank?vja=1&amp;pid=f86ac21ff&amp;color=0,0,0&amp;vpa=183&amp;vtp=1"/>
          <p:cNvSpPr/>
          <p:nvPr/>
        </p:nvSpPr>
        <p:spPr>
          <a:xfrm>
            <a:off x="1049401" y="858013"/>
            <a:ext cx="8159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himself</a:t>
            </a:r>
            <a:endParaRPr lang="en-US" altLang="zh-CN" sz="2000" dirty="0"/>
          </a:p>
        </p:txBody>
      </p:sp>
      <p:sp>
        <p:nvSpPr>
          <p:cNvPr id="4" name="QB_7_AS.411_1#bf573fc3b?vja=1&amp;pid=f86ac21ff&amp;color=0,0,0&amp;vtp=1"/>
          <p:cNvSpPr/>
          <p:nvPr/>
        </p:nvSpPr>
        <p:spPr>
          <a:xfrm>
            <a:off x="722376" y="12743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此处与主语同指一人，指霍金自己，应用反身代词。故填himself。</a:t>
            </a:r>
            <a:endParaRPr lang="en-US" altLang="zh-CN" sz="2200" dirty="0"/>
          </a:p>
        </p:txBody>
      </p:sp>
      <p:sp>
        <p:nvSpPr>
          <p:cNvPr id="5" name="QB_7_BD.412_1#6215ab934?vja=1&amp;pid=f86ac21ff&amp;color=0,0,0&amp;vtp=1"/>
          <p:cNvSpPr/>
          <p:nvPr/>
        </p:nvSpPr>
        <p:spPr>
          <a:xfrm>
            <a:off x="722376" y="16637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10. </a:t>
            </a:r>
            <a:r>
              <a:rPr lang="en-US" altLang="zh-CN" sz="2000" i="0">
                <a:solidFill>
                  <a:srgbClr val="000000"/>
                </a:solidFill>
                <a:latin typeface="SimSun" pitchFamily="34" charset="0"/>
                <a:ea typeface="SimSun" pitchFamily="34" charset="-122"/>
                <a:cs typeface="SimSun" pitchFamily="34" charset="-120"/>
              </a:rPr>
              <a:t>____________</a:t>
            </a:r>
            <a:endParaRPr lang="en-US" altLang="zh-CN" sz="2000" dirty="0"/>
          </a:p>
        </p:txBody>
      </p:sp>
      <p:sp>
        <p:nvSpPr>
          <p:cNvPr id="6" name="QB_7_AN.413_1#6215ab934.blank?vja=1&amp;pid=f86ac21ff&amp;color=0,0,0&amp;vpa=184&amp;vtp=1"/>
          <p:cNvSpPr/>
          <p:nvPr/>
        </p:nvSpPr>
        <p:spPr>
          <a:xfrm>
            <a:off x="1189101" y="1612900"/>
            <a:ext cx="13096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appreciation</a:t>
            </a:r>
            <a:endParaRPr lang="en-US" altLang="zh-CN" sz="2000" dirty="0"/>
          </a:p>
        </p:txBody>
      </p:sp>
      <p:sp>
        <p:nvSpPr>
          <p:cNvPr id="7" name="QB_7_AS.414_1#6215ab934?vja=1&amp;pid=f86ac21ff&amp;color=0,0,0&amp;vtp=1"/>
          <p:cNvSpPr/>
          <p:nvPr/>
        </p:nvSpPr>
        <p:spPr>
          <a:xfrm>
            <a:off x="722376" y="20490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设空处作介词of的宾语，应用名词，a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sense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appreciation意为“感激之情”。</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77.xml><?xml version="1.0" encoding="utf-8"?>
<p:sld xmlns:a="http://schemas.openxmlformats.org/drawingml/2006/main" xmlns:r="http://schemas.openxmlformats.org/officeDocument/2006/relationships" xmlns:p="http://schemas.openxmlformats.org/presentationml/2006/main">
  <p:cSld name="Slide 78&amp;si=78">
    <p:spTree>
      <p:nvGrpSpPr>
        <p:cNvPr id="1" name=""/>
        <p:cNvGrpSpPr/>
        <p:nvPr/>
      </p:nvGrpSpPr>
      <p:grpSpPr>
        <a:xfrm>
          <a:off x="0" y="0"/>
          <a:ext cx="0" cy="0"/>
          <a:chOff x="0" y="0"/>
          <a:chExt cx="0" cy="0"/>
        </a:xfrm>
      </p:grpSpPr>
      <p:sp>
        <p:nvSpPr>
          <p:cNvPr id="2" name="QM_6_BD.415_1#dcebe7493?vja=1&amp;pid=934fe73ec&amp;color=0,0,0&amp;vtp=1&amp;bt=1"/>
          <p:cNvSpPr/>
          <p:nvPr/>
        </p:nvSpPr>
        <p:spPr>
          <a:xfrm>
            <a:off x="722376" y="900000"/>
            <a:ext cx="10753344" cy="4953000"/>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[河北衡水2025高二月考]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阅读下面短文，在空白处填入1个适当的单词或括号内单词的正确形式。</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ambitious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underwater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project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significant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deep-sea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technology.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developing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surface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scheduled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operational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2030.This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revolutionary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often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“deep-sea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complexity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International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Station</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determination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ocean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resource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exploration.</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Academy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Sciences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approval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construction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revolutionary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underwater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infrastructure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（基础设施）.This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filled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hydrothermal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（热液喷口）</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unique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ecosystems.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structures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minerals,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conditions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600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extreme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situations.</a:t>
            </a:r>
            <a:endParaRPr lang="en-US" altLang="zh-CN" sz="2000" dirty="0"/>
          </a:p>
          <a:p>
            <a:pPr algn="just">
              <a:lnSpc>
                <a:spcPct val="125000"/>
              </a:lnSpc>
            </a:pPr>
            <a:endParaRPr lang="en-US" altLang="zh-CN" sz="2000" dirty="0"/>
          </a:p>
        </p:txBody>
      </p:sp>
      <p:sp>
        <p:nvSpPr>
          <p:cNvPr id="3" name="QM_6_AN.416_1#dcebe7493.blank?vja=1&amp;pid=934fe73ec&amp;color=0,0,0&amp;vpa=185&amp;vtp=1"/>
          <p:cNvSpPr/>
          <p:nvPr/>
        </p:nvSpPr>
        <p:spPr>
          <a:xfrm>
            <a:off x="5282946" y="2004900"/>
            <a:ext cx="169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M_6_AN.417_1#dcebe7493.blank?vja=1&amp;pid=934fe73ec&amp;color=0,0,0&amp;vpa=186&amp;vtp=1"/>
          <p:cNvSpPr/>
          <p:nvPr/>
        </p:nvSpPr>
        <p:spPr>
          <a:xfrm>
            <a:off x="2515680" y="2766900"/>
            <a:ext cx="8588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referred</a:t>
            </a:r>
            <a:endParaRPr lang="en-US" altLang="zh-CN" sz="2000" dirty="0"/>
          </a:p>
        </p:txBody>
      </p:sp>
      <p:sp>
        <p:nvSpPr>
          <p:cNvPr id="5" name="QM_6_AN.418_1#dcebe7493.blank?vja=1&amp;pid=934fe73ec&amp;color=0,0,0&amp;vpa=187&amp;vtp=1"/>
          <p:cNvSpPr/>
          <p:nvPr/>
        </p:nvSpPr>
        <p:spPr>
          <a:xfrm>
            <a:off x="4849559" y="3135200"/>
            <a:ext cx="9175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showing</a:t>
            </a:r>
            <a:endParaRPr lang="en-US" altLang="zh-CN" sz="2000" dirty="0"/>
          </a:p>
        </p:txBody>
      </p:sp>
      <p:sp>
        <p:nvSpPr>
          <p:cNvPr id="6" name="QM_6_AN.419_1#dcebe7493.blank?vja=1&amp;pid=934fe73ec&amp;color=0,0,0&amp;vpa=188&amp;vtp=1"/>
          <p:cNvSpPr/>
          <p:nvPr/>
        </p:nvSpPr>
        <p:spPr>
          <a:xfrm>
            <a:off x="6503734" y="3909900"/>
            <a:ext cx="1381125"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received</a:t>
            </a:r>
            <a:endParaRPr lang="en-US" altLang="zh-CN" sz="2000" dirty="0"/>
          </a:p>
        </p:txBody>
      </p:sp>
      <p:sp>
        <p:nvSpPr>
          <p:cNvPr id="7" name="QM_6_AN.420_1#dcebe7493.blank?vja=1&amp;pid=934fe73ec&amp;color=0,0,0&amp;vpa=189&amp;vtp=1"/>
          <p:cNvSpPr/>
          <p:nvPr/>
        </p:nvSpPr>
        <p:spPr>
          <a:xfrm>
            <a:off x="2649093" y="4671900"/>
            <a:ext cx="508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with</a:t>
            </a:r>
            <a:endParaRPr lang="en-US" altLang="zh-CN" sz="2000" dirty="0"/>
          </a:p>
        </p:txBody>
      </p:sp>
      <p:sp>
        <p:nvSpPr>
          <p:cNvPr id="8" name="QM_6_AN.421_1#dcebe7493.blank?vja=1&amp;pid=934fe73ec&amp;color=0,0,0&amp;vpa=190&amp;vtp=1"/>
          <p:cNvSpPr/>
          <p:nvPr/>
        </p:nvSpPr>
        <p:spPr>
          <a:xfrm>
            <a:off x="8944166" y="5052900"/>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where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15_1#dcebe7493?vja=1&amp;pid=934fe73ec&amp;color=0,0,0&amp;vtp=1&amp;bt=1">
            <a:extLst>
              <a:ext uri="{FF2B5EF4-FFF2-40B4-BE49-F238E27FC236}">
                <a16:creationId xmlns:a16="http://schemas.microsoft.com/office/drawing/2014/main" id="{734F4DD0-B683-8654-84C6-DB8B65422ECA}"/>
              </a:ext>
            </a:extLst>
          </p:cNvPr>
          <p:cNvSpPr/>
          <p:nvPr/>
        </p:nvSpPr>
        <p:spPr>
          <a:xfrm>
            <a:off x="722376" y="900000"/>
            <a:ext cx="10753344" cy="2633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engineering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challenges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depths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require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innovative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（solution）.The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incorporate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long-term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support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system,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enabling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continuous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monitoring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hydrothermal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ecological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changes</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tectonic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（地壳构造的）</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activity.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sustained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observation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capability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represents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（technology）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breakthrough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deep-sea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methods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survival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techniques.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connect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broader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infrastructure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underwater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fibre-optic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communication.</a:t>
            </a:r>
            <a:endParaRPr lang="en-US" altLang="zh-CN" sz="2000" dirty="0"/>
          </a:p>
        </p:txBody>
      </p:sp>
      <p:sp>
        <p:nvSpPr>
          <p:cNvPr id="3" name="QM_6_EX.426_1#dcebe7493?vja=1&amp;pid=934fe73ec&amp;color=0,0,0&amp;vtp=1">
            <a:extLst>
              <a:ext uri="{FF2B5EF4-FFF2-40B4-BE49-F238E27FC236}">
                <a16:creationId xmlns:a16="http://schemas.microsoft.com/office/drawing/2014/main" id="{25C6FA23-B8AB-3597-A42B-08E07E783B1E}"/>
              </a:ext>
            </a:extLst>
          </p:cNvPr>
          <p:cNvSpPr/>
          <p:nvPr/>
        </p:nvSpPr>
        <p:spPr>
          <a:xfrm>
            <a:off x="722376" y="3576447"/>
            <a:ext cx="10753344" cy="732155"/>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本文是一篇说明文。文章主要介绍了中国在深海探测技术方面实现了重大飞跃，正在南海2,000米深处建设一个研究站，该站计划于2030年前投入使用。</a:t>
            </a:r>
            <a:endParaRPr lang="en-US" altLang="zh-CN" sz="2000" dirty="0"/>
          </a:p>
        </p:txBody>
      </p:sp>
      <p:sp>
        <p:nvSpPr>
          <p:cNvPr id="4" name="QM_6_AN.422_1#dcebe7493.blank?vja=1&amp;pid=934fe73ec&amp;color=0,0,0&amp;vpa=191&amp;vtp=1">
            <a:extLst>
              <a:ext uri="{FF2B5EF4-FFF2-40B4-BE49-F238E27FC236}">
                <a16:creationId xmlns:a16="http://schemas.microsoft.com/office/drawing/2014/main" id="{0539D32B-40C9-1A64-C2C4-FB415DD76D95}"/>
              </a:ext>
            </a:extLst>
          </p:cNvPr>
          <p:cNvSpPr/>
          <p:nvPr/>
        </p:nvSpPr>
        <p:spPr>
          <a:xfrm>
            <a:off x="10391839" y="861900"/>
            <a:ext cx="971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solutions</a:t>
            </a:r>
            <a:endParaRPr lang="en-US" altLang="zh-CN" sz="2000" dirty="0"/>
          </a:p>
        </p:txBody>
      </p:sp>
      <p:sp>
        <p:nvSpPr>
          <p:cNvPr id="5" name="QM_6_AN.423_1#dcebe7493.blank?vja=1&amp;pid=934fe73ec&amp;color=0,0,0&amp;vpa=192&amp;vtp=1">
            <a:extLst>
              <a:ext uri="{FF2B5EF4-FFF2-40B4-BE49-F238E27FC236}">
                <a16:creationId xmlns:a16="http://schemas.microsoft.com/office/drawing/2014/main" id="{4A10FAD6-F7A0-0473-FE0C-48E9C1AB9B2F}"/>
              </a:ext>
            </a:extLst>
          </p:cNvPr>
          <p:cNvSpPr/>
          <p:nvPr/>
        </p:nvSpPr>
        <p:spPr>
          <a:xfrm>
            <a:off x="7100443" y="1623900"/>
            <a:ext cx="423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and</a:t>
            </a:r>
            <a:endParaRPr lang="en-US" altLang="zh-CN" sz="2000" dirty="0"/>
          </a:p>
        </p:txBody>
      </p:sp>
      <p:sp>
        <p:nvSpPr>
          <p:cNvPr id="6" name="QM_6_AN.424_1#dcebe7493.blank?vja=1&amp;pid=934fe73ec&amp;color=0,0,0&amp;vpa=193&amp;vtp=1">
            <a:extLst>
              <a:ext uri="{FF2B5EF4-FFF2-40B4-BE49-F238E27FC236}">
                <a16:creationId xmlns:a16="http://schemas.microsoft.com/office/drawing/2014/main" id="{204E2F3B-72D2-CE59-58E5-7CF45DC5F2CF}"/>
              </a:ext>
            </a:extLst>
          </p:cNvPr>
          <p:cNvSpPr/>
          <p:nvPr/>
        </p:nvSpPr>
        <p:spPr>
          <a:xfrm>
            <a:off x="6664008" y="1992200"/>
            <a:ext cx="14224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technological</a:t>
            </a:r>
            <a:endParaRPr lang="en-US" altLang="zh-CN" sz="2000" dirty="0"/>
          </a:p>
        </p:txBody>
      </p:sp>
      <p:sp>
        <p:nvSpPr>
          <p:cNvPr id="7" name="QM_6_AN.425_1#dcebe7493.blank?vja=1&amp;pid=934fe73ec&amp;color=0,0,0&amp;vpa=194&amp;vtp=1">
            <a:extLst>
              <a:ext uri="{FF2B5EF4-FFF2-40B4-BE49-F238E27FC236}">
                <a16:creationId xmlns:a16="http://schemas.microsoft.com/office/drawing/2014/main" id="{E2B35382-EFB1-D3D5-1D4B-801519D38D11}"/>
              </a:ext>
            </a:extLst>
          </p:cNvPr>
          <p:cNvSpPr/>
          <p:nvPr/>
        </p:nvSpPr>
        <p:spPr>
          <a:xfrm>
            <a:off x="7360412" y="2754200"/>
            <a:ext cx="10144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including</a:t>
            </a:r>
            <a:endParaRPr lang="en-US" altLang="zh-CN" sz="2000" dirty="0"/>
          </a:p>
        </p:txBody>
      </p:sp>
    </p:spTree>
    <p:extLst>
      <p:ext uri="{BB962C8B-B14F-4D97-AF65-F5344CB8AC3E}">
        <p14:creationId xmlns:p14="http://schemas.microsoft.com/office/powerpoint/2010/main" val="151487604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
                                            <p:txEl>
                                              <p:pRg st="0" end="0"/>
                                            </p:txEl>
                                          </p:spTgt>
                                        </p:tgtEl>
                                        <p:attrNameLst>
                                          <p:attrName>style.visibility</p:attrName>
                                        </p:attrNameLst>
                                      </p:cBhvr>
                                      <p:to>
                                        <p:strVal val="visible"/>
                                      </p:to>
                                    </p:set>
                                    <p:animEffect transition="in" filter="fade">
                                      <p:cBhvr>
                                        <p:cTn id="4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Lst>
  </p:timing>
</p:sld>
</file>

<file path=ppt/slides/slide79.xml><?xml version="1.0" encoding="utf-8"?>
<p:sld xmlns:a="http://schemas.openxmlformats.org/drawingml/2006/main" xmlns:r="http://schemas.openxmlformats.org/officeDocument/2006/relationships" xmlns:p="http://schemas.openxmlformats.org/presentationml/2006/main">
  <p:cSld name="Slide 79&amp;si=79">
    <p:spTree>
      <p:nvGrpSpPr>
        <p:cNvPr id="1" name=""/>
        <p:cNvGrpSpPr/>
        <p:nvPr/>
      </p:nvGrpSpPr>
      <p:grpSpPr>
        <a:xfrm>
          <a:off x="0" y="0"/>
          <a:ext cx="0" cy="0"/>
          <a:chOff x="0" y="0"/>
          <a:chExt cx="0" cy="0"/>
        </a:xfrm>
      </p:grpSpPr>
      <p:sp>
        <p:nvSpPr>
          <p:cNvPr id="2" name="QB_7_BD.427_1#062c2a6ec?vja=1&amp;pid=dcebe7493&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7_AN.428_1#062c2a6ec.blank?vja=1&amp;pid=dcebe7493&amp;color=0,0,0&amp;vpa=195&amp;vtp=1"/>
          <p:cNvSpPr/>
          <p:nvPr/>
        </p:nvSpPr>
        <p:spPr>
          <a:xfrm>
            <a:off x="1062101" y="858013"/>
            <a:ext cx="169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B_7_AS.429_1#062c2a6ec?vja=1&amp;pid=dcebe7493&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句意为：中国正在南海海面以下2,000米处建造一个研究站，该站预计于2030年前投入使用。station为可数名词，此处泛指“一个研究站”，且research的发音以辅音音素开头，应用不定冠词a修饰。故填a。</a:t>
            </a:r>
            <a:endParaRPr lang="en-US" altLang="zh-CN" sz="2200" dirty="0"/>
          </a:p>
        </p:txBody>
      </p:sp>
      <p:sp>
        <p:nvSpPr>
          <p:cNvPr id="5" name="QB_7_BD.430_1#1950a86b1?vja=1&amp;pid=dcebe7493&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________</a:t>
            </a:r>
            <a:endParaRPr lang="en-US" altLang="zh-CN" sz="2000" dirty="0"/>
          </a:p>
        </p:txBody>
      </p:sp>
      <p:sp>
        <p:nvSpPr>
          <p:cNvPr id="6" name="QB_7_AN.431_1#1950a86b1.blank?vja=1&amp;pid=dcebe7493&amp;color=0,0,0&amp;vpa=196&amp;vtp=1"/>
          <p:cNvSpPr/>
          <p:nvPr/>
        </p:nvSpPr>
        <p:spPr>
          <a:xfrm>
            <a:off x="1036701" y="2465959"/>
            <a:ext cx="8588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referred</a:t>
            </a:r>
            <a:endParaRPr lang="en-US" altLang="zh-CN" sz="2000" dirty="0"/>
          </a:p>
        </p:txBody>
      </p:sp>
      <p:sp>
        <p:nvSpPr>
          <p:cNvPr id="7" name="QB_7_AS.432_1#1950a86b1?vja=1&amp;pid=dcebe7493&amp;color=0,0,0&amp;vtp=1"/>
          <p:cNvSpPr/>
          <p:nvPr/>
        </p:nvSpPr>
        <p:spPr>
          <a:xfrm>
            <a:off x="722376" y="29287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句意为：这个革命性的设施通常被称为“深海空间站”，其复杂程度堪比国际空间站，彰显了中国在海洋科学和资源勘探领域引领发展的决心。句中已有谓语will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match，且其与设空处之间无连词连接，设空处应用非谓语动词；refer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to与主语This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revolutionary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facility之间为逻辑上的被动关系，应用过去分词作定语。故填referred。</a:t>
            </a:r>
            <a:endParaRPr lang="en-US" altLang="zh-CN" sz="2200" dirty="0"/>
          </a:p>
        </p:txBody>
      </p:sp>
      <p:sp>
        <p:nvSpPr>
          <p:cNvPr id="8" name="QB_7_BD.433_1#50eb1746a?vja=1&amp;pid=dcebe7493&amp;color=0,0,0&amp;vtp=1"/>
          <p:cNvSpPr/>
          <p:nvPr/>
        </p:nvSpPr>
        <p:spPr>
          <a:xfrm>
            <a:off x="722376" y="4497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________</a:t>
            </a:r>
            <a:endParaRPr lang="en-US" altLang="zh-CN" sz="2000" dirty="0"/>
          </a:p>
        </p:txBody>
      </p:sp>
      <p:sp>
        <p:nvSpPr>
          <p:cNvPr id="9" name="QB_7_AN.434_1#50eb1746a.blank?vja=1&amp;pid=dcebe7493&amp;color=0,0,0&amp;vpa=197&amp;vtp=1"/>
          <p:cNvSpPr/>
          <p:nvPr/>
        </p:nvSpPr>
        <p:spPr>
          <a:xfrm>
            <a:off x="998601" y="4447159"/>
            <a:ext cx="9175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showing</a:t>
            </a:r>
            <a:endParaRPr lang="en-US" altLang="zh-CN" sz="2000" dirty="0"/>
          </a:p>
        </p:txBody>
      </p:sp>
      <p:sp>
        <p:nvSpPr>
          <p:cNvPr id="10" name="QB_7_AS.435_1#50eb1746a?vja=1&amp;pid=dcebe7493&amp;color=0,0,0&amp;vtp=1"/>
          <p:cNvSpPr/>
          <p:nvPr/>
        </p:nvSpPr>
        <p:spPr>
          <a:xfrm>
            <a:off x="722376" y="49226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句意见上一题解析。设空处为非谓语动词，逻辑主语是前文整个主干结构所描述的内容，且其与show之间为主动关系，应用现在分词作状语。故填showing。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P_6_BD#b65c6d846?vja=1&amp;pid=a01807f70&amp;color=0,0,0&amp;vtp=1&amp;bt=1"/>
          <p:cNvSpPr/>
          <p:nvPr/>
        </p:nvSpPr>
        <p:spPr>
          <a:xfrm>
            <a:off x="722376" y="896112"/>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根据提示补全句子。</a:t>
            </a:r>
            <a:endParaRPr lang="en-US" altLang="zh-CN" sz="2000" dirty="0"/>
          </a:p>
        </p:txBody>
      </p:sp>
      <p:sp>
        <p:nvSpPr>
          <p:cNvPr id="3" name="QB_6_BD.31_1#d20c32164?sp=1&amp;vja=1&amp;pid=a01807f70&amp;color=0,0,0&amp;vtp=1"/>
          <p:cNvSpPr/>
          <p:nvPr/>
        </p:nvSpPr>
        <p:spPr>
          <a:xfrm>
            <a:off x="722376" y="1277747"/>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1.尽管这位年轻人有很多事情要负责，他依旧耐心地回答了所有问题。（work;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a:t>
            </a:r>
            <a:endParaRPr lang="en-US" altLang="zh-CN" sz="2000" dirty="0"/>
          </a:p>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Although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man</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answered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questions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patiently.</a:t>
            </a:r>
            <a:endParaRPr lang="en-US" altLang="zh-CN" sz="2000" dirty="0"/>
          </a:p>
        </p:txBody>
      </p:sp>
      <p:sp>
        <p:nvSpPr>
          <p:cNvPr id="4" name="QB_6_AN.32_1#d20c32164.blank?vja=1&amp;pid=a01807f70&amp;color=0,0,0&amp;vpa=11&amp;vtp=1"/>
          <p:cNvSpPr/>
          <p:nvPr/>
        </p:nvSpPr>
        <p:spPr>
          <a:xfrm>
            <a:off x="3797681" y="1620647"/>
            <a:ext cx="423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had</a:t>
            </a:r>
            <a:endParaRPr lang="en-US" altLang="zh-CN" sz="2000" dirty="0"/>
          </a:p>
        </p:txBody>
      </p:sp>
      <p:sp>
        <p:nvSpPr>
          <p:cNvPr id="5" name="QB_6_AN.33_1#d20c32164.blank?vja=1&amp;pid=a01807f70&amp;color=0,0,0&amp;vpa=12&amp;vtp=1"/>
          <p:cNvSpPr/>
          <p:nvPr/>
        </p:nvSpPr>
        <p:spPr>
          <a:xfrm>
            <a:off x="4556951" y="1620647"/>
            <a:ext cx="620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much</a:t>
            </a:r>
            <a:endParaRPr lang="en-US" altLang="zh-CN" sz="2000" dirty="0"/>
          </a:p>
        </p:txBody>
      </p:sp>
      <p:sp>
        <p:nvSpPr>
          <p:cNvPr id="6" name="QB_6_AN.34_1#d20c32164.blank?vja=1&amp;pid=a01807f70&amp;color=0,0,0&amp;vpa=13&amp;vtp=1"/>
          <p:cNvSpPr/>
          <p:nvPr/>
        </p:nvSpPr>
        <p:spPr>
          <a:xfrm>
            <a:off x="5506720" y="1620647"/>
            <a:ext cx="579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work</a:t>
            </a:r>
            <a:endParaRPr lang="en-US" altLang="zh-CN" sz="2000" dirty="0"/>
          </a:p>
        </p:txBody>
      </p:sp>
      <p:sp>
        <p:nvSpPr>
          <p:cNvPr id="7" name="QB_6_AN.35_1#d20c32164.blank?vja=1&amp;pid=a01807f70&amp;color=0,0,0&amp;vpa=14&amp;vtp=1"/>
          <p:cNvSpPr/>
          <p:nvPr/>
        </p:nvSpPr>
        <p:spPr>
          <a:xfrm>
            <a:off x="6431090" y="1620647"/>
            <a:ext cx="3111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on</a:t>
            </a:r>
            <a:endParaRPr lang="en-US" altLang="zh-CN" sz="2000" dirty="0"/>
          </a:p>
        </p:txBody>
      </p:sp>
      <p:sp>
        <p:nvSpPr>
          <p:cNvPr id="8" name="QB_6_AN.36_1#d20c32164.blank?vja=1&amp;pid=a01807f70&amp;color=0,0,0&amp;vpa=15&amp;vtp=1"/>
          <p:cNvSpPr/>
          <p:nvPr/>
        </p:nvSpPr>
        <p:spPr>
          <a:xfrm>
            <a:off x="7088759" y="1620647"/>
            <a:ext cx="352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his</a:t>
            </a:r>
            <a:endParaRPr lang="en-US" altLang="zh-CN" sz="2000" dirty="0"/>
          </a:p>
        </p:txBody>
      </p:sp>
      <p:sp>
        <p:nvSpPr>
          <p:cNvPr id="9" name="QB_6_AN.37_1#d20c32164.blank?vja=1&amp;pid=a01807f70&amp;color=0,0,0&amp;vpa=16&amp;vtp=1"/>
          <p:cNvSpPr/>
          <p:nvPr/>
        </p:nvSpPr>
        <p:spPr>
          <a:xfrm>
            <a:off x="7733729" y="1620647"/>
            <a:ext cx="649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hands</a:t>
            </a:r>
            <a:endParaRPr lang="en-US" altLang="zh-CN" sz="2000" dirty="0"/>
          </a:p>
        </p:txBody>
      </p:sp>
      <p:sp>
        <p:nvSpPr>
          <p:cNvPr id="10" name="QB_6_BD.38_1#e047203e2?sp=1&amp;vja=1&amp;pid=a01807f70&amp;color=0,0,0&amp;vtp=1"/>
          <p:cNvSpPr/>
          <p:nvPr/>
        </p:nvSpPr>
        <p:spPr>
          <a:xfrm>
            <a:off x="722376" y="2420747"/>
            <a:ext cx="10753344" cy="1113155"/>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2.只有当你言行一致时，你才能与他人建立更好的关系。（correspond）</a:t>
            </a:r>
            <a:endParaRPr lang="en-US" altLang="zh-CN" sz="2000" dirty="0"/>
          </a:p>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actions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endParaRPr lang="en-US" altLang="zh-CN" sz="2000" dirty="0"/>
          </a:p>
        </p:txBody>
      </p:sp>
      <p:sp>
        <p:nvSpPr>
          <p:cNvPr id="11" name="QB_6_AN.39_1#e047203e2.blank?vja=1&amp;pid=a01807f70&amp;color=0,0,0&amp;vpa=17&amp;vtp=1"/>
          <p:cNvSpPr/>
          <p:nvPr/>
        </p:nvSpPr>
        <p:spPr>
          <a:xfrm>
            <a:off x="3742309" y="2750947"/>
            <a:ext cx="1184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correspond</a:t>
            </a:r>
            <a:endParaRPr lang="en-US" altLang="zh-CN" sz="2000" dirty="0"/>
          </a:p>
        </p:txBody>
      </p:sp>
      <p:sp>
        <p:nvSpPr>
          <p:cNvPr id="12" name="QB_6_AN.40_1#e047203e2.blank?vja=1&amp;pid=a01807f70&amp;color=0,0,0&amp;vpa=18&amp;vtp=1"/>
          <p:cNvSpPr/>
          <p:nvPr/>
        </p:nvSpPr>
        <p:spPr>
          <a:xfrm>
            <a:off x="5261674" y="2763647"/>
            <a:ext cx="7747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with/to</a:t>
            </a:r>
            <a:endParaRPr lang="en-US" altLang="zh-CN" sz="2000" dirty="0"/>
          </a:p>
        </p:txBody>
      </p:sp>
      <p:sp>
        <p:nvSpPr>
          <p:cNvPr id="13" name="QB_6_BD.41_1#efc35a588?sp=1&amp;vja=1&amp;pid=a01807f70&amp;color=0,0,0&amp;vtp=1"/>
          <p:cNvSpPr/>
          <p:nvPr/>
        </p:nvSpPr>
        <p:spPr>
          <a:xfrm>
            <a:off x="722376" y="3573145"/>
            <a:ext cx="10753344" cy="728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3.风筝的图案设计各不相同，从植物到动物都有。（range）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patterns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designs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plants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animals.</a:t>
            </a:r>
            <a:endParaRPr lang="en-US" altLang="zh-CN" sz="2000" dirty="0"/>
          </a:p>
        </p:txBody>
      </p:sp>
      <p:sp>
        <p:nvSpPr>
          <p:cNvPr id="14" name="QB_6_AN.42_1#efc35a588.blank?vja=1&amp;pid=a01807f70&amp;color=0,0,0&amp;vpa=19&amp;vtp=1"/>
          <p:cNvSpPr/>
          <p:nvPr/>
        </p:nvSpPr>
        <p:spPr>
          <a:xfrm>
            <a:off x="4918329" y="3903345"/>
            <a:ext cx="620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range</a:t>
            </a:r>
            <a:endParaRPr lang="en-US" altLang="zh-CN" sz="2000" dirty="0"/>
          </a:p>
        </p:txBody>
      </p:sp>
      <p:sp>
        <p:nvSpPr>
          <p:cNvPr id="15" name="QB_6_AN.43_1#efc35a588.blank?vja=1&amp;pid=a01807f70&amp;color=0,0,0&amp;vpa=20&amp;vtp=1"/>
          <p:cNvSpPr/>
          <p:nvPr/>
        </p:nvSpPr>
        <p:spPr>
          <a:xfrm>
            <a:off x="5845429" y="3916045"/>
            <a:ext cx="549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from</a:t>
            </a:r>
            <a:endParaRPr lang="en-US" altLang="zh-CN" sz="2000" dirty="0"/>
          </a:p>
        </p:txBody>
      </p:sp>
      <p:sp>
        <p:nvSpPr>
          <p:cNvPr id="16" name="QB_6_AN.44_1#efc35a588.blank?vja=1&amp;pid=a01807f70&amp;color=0,0,0&amp;vpa=21&amp;vtp=1"/>
          <p:cNvSpPr/>
          <p:nvPr/>
        </p:nvSpPr>
        <p:spPr>
          <a:xfrm>
            <a:off x="7428167" y="3916045"/>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17" name="QB_6_BD.45_1#8077ca169?sp=1&amp;vja=1&amp;pid=a01807f70&amp;color=0,0,0&amp;vtp=1"/>
          <p:cNvSpPr/>
          <p:nvPr/>
        </p:nvSpPr>
        <p:spPr>
          <a:xfrm>
            <a:off x="722376" y="43384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4.这位退休老人把他的大部分积蓄捐给了地震中受灾的学校，以使学生们能够回到教室上课。（donate）</a:t>
            </a:r>
            <a:endParaRPr lang="en-US" altLang="zh-CN" sz="2000" dirty="0"/>
          </a:p>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retired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old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man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damaged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earthquake,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enabling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return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classrooms.</a:t>
            </a:r>
            <a:endParaRPr lang="en-US" altLang="zh-CN" sz="2000" dirty="0"/>
          </a:p>
        </p:txBody>
      </p:sp>
      <p:sp>
        <p:nvSpPr>
          <p:cNvPr id="18" name="QB_6_AN.46_1#8077ca169.blank?vja=1&amp;pid=a01807f70&amp;color=0,0,0&amp;vpa=22&amp;vtp=1"/>
          <p:cNvSpPr/>
          <p:nvPr/>
        </p:nvSpPr>
        <p:spPr>
          <a:xfrm>
            <a:off x="3262503" y="5062347"/>
            <a:ext cx="860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donated</a:t>
            </a:r>
            <a:endParaRPr lang="en-US" altLang="zh-CN" sz="2000" dirty="0"/>
          </a:p>
        </p:txBody>
      </p:sp>
      <p:sp>
        <p:nvSpPr>
          <p:cNvPr id="19" name="QB_6_AN.47_1#8077ca169.blank?vja=1&amp;pid=a01807f70&amp;color=0,0,0&amp;vpa=23&amp;vtp=1"/>
          <p:cNvSpPr/>
          <p:nvPr/>
        </p:nvSpPr>
        <p:spPr>
          <a:xfrm>
            <a:off x="4469829" y="5062347"/>
            <a:ext cx="549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most</a:t>
            </a:r>
            <a:endParaRPr lang="en-US" altLang="zh-CN" sz="2000" dirty="0"/>
          </a:p>
        </p:txBody>
      </p:sp>
      <p:sp>
        <p:nvSpPr>
          <p:cNvPr id="20" name="QB_6_AN.48_1#8077ca169.blank?vja=1&amp;pid=a01807f70&amp;color=0,0,0&amp;vpa=24&amp;vtp=1"/>
          <p:cNvSpPr/>
          <p:nvPr/>
        </p:nvSpPr>
        <p:spPr>
          <a:xfrm>
            <a:off x="5346954" y="5062347"/>
            <a:ext cx="268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of</a:t>
            </a:r>
            <a:endParaRPr lang="en-US" altLang="zh-CN" sz="2000" dirty="0"/>
          </a:p>
        </p:txBody>
      </p:sp>
      <p:sp>
        <p:nvSpPr>
          <p:cNvPr id="21" name="QB_6_AN.49_1#8077ca169.blank?vja=1&amp;pid=a01807f70&amp;color=0,0,0&amp;vpa=25&amp;vtp=1"/>
          <p:cNvSpPr/>
          <p:nvPr/>
        </p:nvSpPr>
        <p:spPr>
          <a:xfrm>
            <a:off x="5919280" y="5062347"/>
            <a:ext cx="352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his</a:t>
            </a:r>
            <a:endParaRPr lang="en-US" altLang="zh-CN" sz="2000" dirty="0"/>
          </a:p>
        </p:txBody>
      </p:sp>
      <p:sp>
        <p:nvSpPr>
          <p:cNvPr id="22" name="QB_6_AN.50_1#8077ca169.blank?vja=1&amp;pid=a01807f70&amp;color=0,0,0&amp;vpa=26&amp;vtp=1"/>
          <p:cNvSpPr/>
          <p:nvPr/>
        </p:nvSpPr>
        <p:spPr>
          <a:xfrm>
            <a:off x="6605842" y="5049647"/>
            <a:ext cx="817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savings</a:t>
            </a:r>
            <a:endParaRPr lang="en-US" altLang="zh-CN" sz="2000" dirty="0"/>
          </a:p>
        </p:txBody>
      </p:sp>
      <p:sp>
        <p:nvSpPr>
          <p:cNvPr id="23" name="QB_6_AN.51_1#8077ca169.blank?vja=1&amp;pid=a01807f70&amp;color=0,0,0&amp;vpa=27&amp;vtp=1"/>
          <p:cNvSpPr/>
          <p:nvPr/>
        </p:nvSpPr>
        <p:spPr>
          <a:xfrm>
            <a:off x="7762304" y="5062347"/>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4">
                                            <p:bg/>
                                          </p:spTgt>
                                        </p:tgtEl>
                                        <p:attrNameLst>
                                          <p:attrName>style.visibility</p:attrName>
                                        </p:attrNameLst>
                                      </p:cBhvr>
                                      <p:to>
                                        <p:strVal val="visible"/>
                                      </p:to>
                                    </p:set>
                                    <p:animEffect transition="in" filter="fade">
                                      <p:cBhvr>
                                        <p:cTn id="71" dur="500"/>
                                        <p:tgtEl>
                                          <p:spTgt spid="14">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4">
                                            <p:txEl>
                                              <p:pRg st="0" end="0"/>
                                            </p:txEl>
                                          </p:spTgt>
                                        </p:tgtEl>
                                        <p:attrNameLst>
                                          <p:attrName>style.visibility</p:attrName>
                                        </p:attrNameLst>
                                      </p:cBhvr>
                                      <p:to>
                                        <p:strVal val="visible"/>
                                      </p:to>
                                    </p:set>
                                    <p:animEffect transition="in" filter="fade">
                                      <p:cBhvr>
                                        <p:cTn id="74" dur="500"/>
                                        <p:tgtEl>
                                          <p:spTgt spid="14">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5">
                                            <p:bg/>
                                          </p:spTgt>
                                        </p:tgtEl>
                                        <p:attrNameLst>
                                          <p:attrName>style.visibility</p:attrName>
                                        </p:attrNameLst>
                                      </p:cBhvr>
                                      <p:to>
                                        <p:strVal val="visible"/>
                                      </p:to>
                                    </p:set>
                                    <p:animEffect transition="in" filter="fade">
                                      <p:cBhvr>
                                        <p:cTn id="79" dur="500"/>
                                        <p:tgtEl>
                                          <p:spTgt spid="15">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5">
                                            <p:txEl>
                                              <p:pRg st="0" end="0"/>
                                            </p:txEl>
                                          </p:spTgt>
                                        </p:tgtEl>
                                        <p:attrNameLst>
                                          <p:attrName>style.visibility</p:attrName>
                                        </p:attrNameLst>
                                      </p:cBhvr>
                                      <p:to>
                                        <p:strVal val="visible"/>
                                      </p:to>
                                    </p:set>
                                    <p:animEffect transition="in" filter="fade">
                                      <p:cBhvr>
                                        <p:cTn id="82" dur="500"/>
                                        <p:tgtEl>
                                          <p:spTgt spid="15">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6">
                                            <p:bg/>
                                          </p:spTgt>
                                        </p:tgtEl>
                                        <p:attrNameLst>
                                          <p:attrName>style.visibility</p:attrName>
                                        </p:attrNameLst>
                                      </p:cBhvr>
                                      <p:to>
                                        <p:strVal val="visible"/>
                                      </p:to>
                                    </p:set>
                                    <p:animEffect transition="in" filter="fade">
                                      <p:cBhvr>
                                        <p:cTn id="87" dur="500"/>
                                        <p:tgtEl>
                                          <p:spTgt spid="16">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6">
                                            <p:txEl>
                                              <p:pRg st="0" end="0"/>
                                            </p:txEl>
                                          </p:spTgt>
                                        </p:tgtEl>
                                        <p:attrNameLst>
                                          <p:attrName>style.visibility</p:attrName>
                                        </p:attrNameLst>
                                      </p:cBhvr>
                                      <p:to>
                                        <p:strVal val="visible"/>
                                      </p:to>
                                    </p:set>
                                    <p:animEffect transition="in" filter="fade">
                                      <p:cBhvr>
                                        <p:cTn id="90" dur="500"/>
                                        <p:tgtEl>
                                          <p:spTgt spid="16">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8">
                                            <p:bg/>
                                          </p:spTgt>
                                        </p:tgtEl>
                                        <p:attrNameLst>
                                          <p:attrName>style.visibility</p:attrName>
                                        </p:attrNameLst>
                                      </p:cBhvr>
                                      <p:to>
                                        <p:strVal val="visible"/>
                                      </p:to>
                                    </p:set>
                                    <p:animEffect transition="in" filter="fade">
                                      <p:cBhvr>
                                        <p:cTn id="95" dur="500"/>
                                        <p:tgtEl>
                                          <p:spTgt spid="18">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8">
                                            <p:txEl>
                                              <p:pRg st="0" end="0"/>
                                            </p:txEl>
                                          </p:spTgt>
                                        </p:tgtEl>
                                        <p:attrNameLst>
                                          <p:attrName>style.visibility</p:attrName>
                                        </p:attrNameLst>
                                      </p:cBhvr>
                                      <p:to>
                                        <p:strVal val="visible"/>
                                      </p:to>
                                    </p:set>
                                    <p:animEffect transition="in" filter="fade">
                                      <p:cBhvr>
                                        <p:cTn id="98" dur="500"/>
                                        <p:tgtEl>
                                          <p:spTgt spid="18">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9">
                                            <p:bg/>
                                          </p:spTgt>
                                        </p:tgtEl>
                                        <p:attrNameLst>
                                          <p:attrName>style.visibility</p:attrName>
                                        </p:attrNameLst>
                                      </p:cBhvr>
                                      <p:to>
                                        <p:strVal val="visible"/>
                                      </p:to>
                                    </p:set>
                                    <p:animEffect transition="in" filter="fade">
                                      <p:cBhvr>
                                        <p:cTn id="103" dur="500"/>
                                        <p:tgtEl>
                                          <p:spTgt spid="19">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9">
                                            <p:txEl>
                                              <p:pRg st="0" end="0"/>
                                            </p:txEl>
                                          </p:spTgt>
                                        </p:tgtEl>
                                        <p:attrNameLst>
                                          <p:attrName>style.visibility</p:attrName>
                                        </p:attrNameLst>
                                      </p:cBhvr>
                                      <p:to>
                                        <p:strVal val="visible"/>
                                      </p:to>
                                    </p:set>
                                    <p:animEffect transition="in" filter="fade">
                                      <p:cBhvr>
                                        <p:cTn id="106" dur="500"/>
                                        <p:tgtEl>
                                          <p:spTgt spid="19">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20">
                                            <p:bg/>
                                          </p:spTgt>
                                        </p:tgtEl>
                                        <p:attrNameLst>
                                          <p:attrName>style.visibility</p:attrName>
                                        </p:attrNameLst>
                                      </p:cBhvr>
                                      <p:to>
                                        <p:strVal val="visible"/>
                                      </p:to>
                                    </p:set>
                                    <p:animEffect transition="in" filter="fade">
                                      <p:cBhvr>
                                        <p:cTn id="111" dur="500"/>
                                        <p:tgtEl>
                                          <p:spTgt spid="20">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20">
                                            <p:txEl>
                                              <p:pRg st="0" end="0"/>
                                            </p:txEl>
                                          </p:spTgt>
                                        </p:tgtEl>
                                        <p:attrNameLst>
                                          <p:attrName>style.visibility</p:attrName>
                                        </p:attrNameLst>
                                      </p:cBhvr>
                                      <p:to>
                                        <p:strVal val="visible"/>
                                      </p:to>
                                    </p:set>
                                    <p:animEffect transition="in" filter="fade">
                                      <p:cBhvr>
                                        <p:cTn id="114" dur="500"/>
                                        <p:tgtEl>
                                          <p:spTgt spid="20">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1">
                                            <p:bg/>
                                          </p:spTgt>
                                        </p:tgtEl>
                                        <p:attrNameLst>
                                          <p:attrName>style.visibility</p:attrName>
                                        </p:attrNameLst>
                                      </p:cBhvr>
                                      <p:to>
                                        <p:strVal val="visible"/>
                                      </p:to>
                                    </p:set>
                                    <p:animEffect transition="in" filter="fade">
                                      <p:cBhvr>
                                        <p:cTn id="119" dur="500"/>
                                        <p:tgtEl>
                                          <p:spTgt spid="21">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1">
                                            <p:txEl>
                                              <p:pRg st="0" end="0"/>
                                            </p:txEl>
                                          </p:spTgt>
                                        </p:tgtEl>
                                        <p:attrNameLst>
                                          <p:attrName>style.visibility</p:attrName>
                                        </p:attrNameLst>
                                      </p:cBhvr>
                                      <p:to>
                                        <p:strVal val="visible"/>
                                      </p:to>
                                    </p:set>
                                    <p:animEffect transition="in" filter="fade">
                                      <p:cBhvr>
                                        <p:cTn id="122" dur="500"/>
                                        <p:tgtEl>
                                          <p:spTgt spid="21">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2">
                                            <p:bg/>
                                          </p:spTgt>
                                        </p:tgtEl>
                                        <p:attrNameLst>
                                          <p:attrName>style.visibility</p:attrName>
                                        </p:attrNameLst>
                                      </p:cBhvr>
                                      <p:to>
                                        <p:strVal val="visible"/>
                                      </p:to>
                                    </p:set>
                                    <p:animEffect transition="in" filter="fade">
                                      <p:cBhvr>
                                        <p:cTn id="127" dur="500"/>
                                        <p:tgtEl>
                                          <p:spTgt spid="22">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2">
                                            <p:txEl>
                                              <p:pRg st="0" end="0"/>
                                            </p:txEl>
                                          </p:spTgt>
                                        </p:tgtEl>
                                        <p:attrNameLst>
                                          <p:attrName>style.visibility</p:attrName>
                                        </p:attrNameLst>
                                      </p:cBhvr>
                                      <p:to>
                                        <p:strVal val="visible"/>
                                      </p:to>
                                    </p:set>
                                    <p:animEffect transition="in" filter="fade">
                                      <p:cBhvr>
                                        <p:cTn id="130" dur="500"/>
                                        <p:tgtEl>
                                          <p:spTgt spid="22">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3">
                                            <p:bg/>
                                          </p:spTgt>
                                        </p:tgtEl>
                                        <p:attrNameLst>
                                          <p:attrName>style.visibility</p:attrName>
                                        </p:attrNameLst>
                                      </p:cBhvr>
                                      <p:to>
                                        <p:strVal val="visible"/>
                                      </p:to>
                                    </p:set>
                                    <p:animEffect transition="in" filter="fade">
                                      <p:cBhvr>
                                        <p:cTn id="135" dur="500"/>
                                        <p:tgtEl>
                                          <p:spTgt spid="23">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3">
                                            <p:txEl>
                                              <p:pRg st="0" end="0"/>
                                            </p:txEl>
                                          </p:spTgt>
                                        </p:tgtEl>
                                        <p:attrNameLst>
                                          <p:attrName>style.visibility</p:attrName>
                                        </p:attrNameLst>
                                      </p:cBhvr>
                                      <p:to>
                                        <p:strVal val="visible"/>
                                      </p:to>
                                    </p:set>
                                    <p:animEffect transition="in" filter="fade">
                                      <p:cBhvr>
                                        <p:cTn id="138" dur="500"/>
                                        <p:tgtEl>
                                          <p:spTgt spid="2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P spid="7" grpId="0" build="p" animBg="1"/>
      <p:bldP spid="8" grpId="0" build="p" animBg="1"/>
      <p:bldP spid="9" grpId="0" build="p" animBg="1"/>
      <p:bldP spid="11" grpId="0" build="p" animBg="1"/>
      <p:bldP spid="12" grpId="0" build="p" animBg="1"/>
      <p:bldP spid="14" grpId="0" build="p" animBg="1"/>
      <p:bldP spid="15" grpId="0" build="p" animBg="1"/>
      <p:bldP spid="16" grpId="0" build="p" animBg="1"/>
      <p:bldP spid="18" grpId="0" build="p" animBg="1"/>
      <p:bldP spid="19" grpId="0" build="p" animBg="1"/>
      <p:bldP spid="20" grpId="0" build="p" animBg="1"/>
      <p:bldP spid="21" grpId="0" build="p" animBg="1"/>
      <p:bldP spid="22" grpId="0" build="p" animBg="1"/>
      <p:bldP spid="23" grpId="0" build="p" animBg="1"/>
    </p:bldLst>
  </p:timing>
</p:sld>
</file>

<file path=ppt/slides/slide80.xml><?xml version="1.0" encoding="utf-8"?>
<p:sld xmlns:a="http://schemas.openxmlformats.org/drawingml/2006/main" xmlns:r="http://schemas.openxmlformats.org/officeDocument/2006/relationships" xmlns:p="http://schemas.openxmlformats.org/presentationml/2006/main">
  <p:cSld name="Slide 80&amp;si=80">
    <p:spTree>
      <p:nvGrpSpPr>
        <p:cNvPr id="1" name=""/>
        <p:cNvGrpSpPr/>
        <p:nvPr/>
      </p:nvGrpSpPr>
      <p:grpSpPr>
        <a:xfrm>
          <a:off x="0" y="0"/>
          <a:ext cx="0" cy="0"/>
          <a:chOff x="0" y="0"/>
          <a:chExt cx="0" cy="0"/>
        </a:xfrm>
      </p:grpSpPr>
      <p:sp>
        <p:nvSpPr>
          <p:cNvPr id="2" name="QB_7_BD.436_1#8f1b6aa10?vja=1&amp;pid=dcebe7493&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____________</a:t>
            </a:r>
            <a:endParaRPr lang="en-US" altLang="zh-CN" sz="2000" dirty="0"/>
          </a:p>
        </p:txBody>
      </p:sp>
      <p:sp>
        <p:nvSpPr>
          <p:cNvPr id="3" name="QB_7_AN.437_1#8f1b6aa10.blank?vja=1&amp;pid=dcebe7493&amp;color=0,0,0&amp;vpa=198&amp;vtp=1"/>
          <p:cNvSpPr/>
          <p:nvPr/>
        </p:nvSpPr>
        <p:spPr>
          <a:xfrm>
            <a:off x="1024001" y="858013"/>
            <a:ext cx="1381125"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received</a:t>
            </a:r>
            <a:endParaRPr lang="en-US" altLang="zh-CN" sz="2000" dirty="0"/>
          </a:p>
        </p:txBody>
      </p:sp>
      <p:sp>
        <p:nvSpPr>
          <p:cNvPr id="4" name="QB_7_AS.438_1#8f1b6aa10?vja=1&amp;pid=dcebe7493&amp;color=0,0,0&amp;vtp=1"/>
          <p:cNvSpPr/>
          <p:nvPr/>
        </p:nvSpPr>
        <p:spPr>
          <a:xfrm>
            <a:off x="722376" y="13158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句意为：到目前为止，中国科学院已获准启动这一革命性的水下基础设施的建造。设空处作谓语，结合句中的时间状语So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far可知，此处应用现在完成时，强调发生在过去的动作对现在产生影响；主语the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Chinese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Academy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Sciences为单数概念，助动词用has。故填has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received。</a:t>
            </a:r>
            <a:endParaRPr lang="en-US" altLang="zh-CN" sz="2200" dirty="0"/>
          </a:p>
        </p:txBody>
      </p:sp>
      <p:sp>
        <p:nvSpPr>
          <p:cNvPr id="5" name="QB_7_BD.439_1#0d7815534?vja=1&amp;pid=dcebe7493&amp;color=0,0,0&amp;vtp=1"/>
          <p:cNvSpPr/>
          <p:nvPr/>
        </p:nvSpPr>
        <p:spPr>
          <a:xfrm>
            <a:off x="722376" y="24913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_____</a:t>
            </a:r>
            <a:endParaRPr lang="en-US" altLang="zh-CN" sz="2000" dirty="0"/>
          </a:p>
        </p:txBody>
      </p:sp>
      <p:sp>
        <p:nvSpPr>
          <p:cNvPr id="6" name="QB_7_AN.440_1#0d7815534.blank?vja=1&amp;pid=dcebe7493&amp;color=0,0,0&amp;vpa=199&amp;vtp=1"/>
          <p:cNvSpPr/>
          <p:nvPr/>
        </p:nvSpPr>
        <p:spPr>
          <a:xfrm>
            <a:off x="1024001" y="2453259"/>
            <a:ext cx="508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with</a:t>
            </a:r>
            <a:endParaRPr lang="en-US" altLang="zh-CN" sz="2000" dirty="0"/>
          </a:p>
        </p:txBody>
      </p:sp>
      <p:sp>
        <p:nvSpPr>
          <p:cNvPr id="7" name="QB_7_AS.441_1#0d7815534?vja=1&amp;pid=dcebe7493&amp;color=0,0,0&amp;vtp=1"/>
          <p:cNvSpPr/>
          <p:nvPr/>
        </p:nvSpPr>
        <p:spPr>
          <a:xfrm>
            <a:off x="722376" y="29160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句意为：该站将探索一个充满热液喷口的区域，这些热液喷口创造了独特的生态系统。be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filled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with为固定短语，意为“充满”。故填with。</a:t>
            </a:r>
            <a:endParaRPr lang="en-US" altLang="zh-CN" sz="2200" dirty="0"/>
          </a:p>
        </p:txBody>
      </p:sp>
      <p:sp>
        <p:nvSpPr>
          <p:cNvPr id="8" name="QB_7_BD.442_1#da738e3e4?vja=1&amp;pid=dcebe7493&amp;color=0,0,0&amp;vtp=1"/>
          <p:cNvSpPr/>
          <p:nvPr/>
        </p:nvSpPr>
        <p:spPr>
          <a:xfrm>
            <a:off x="722376" y="37105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9" name="QB_7_AN.443_1#da738e3e4.blank?vja=1&amp;pid=dcebe7493&amp;color=0,0,0&amp;vpa=200&amp;vtp=1"/>
          <p:cNvSpPr/>
          <p:nvPr/>
        </p:nvSpPr>
        <p:spPr>
          <a:xfrm>
            <a:off x="1062101" y="3672459"/>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where</a:t>
            </a:r>
            <a:endParaRPr lang="en-US" altLang="zh-CN" sz="2000" dirty="0"/>
          </a:p>
        </p:txBody>
      </p:sp>
      <p:sp>
        <p:nvSpPr>
          <p:cNvPr id="10" name="QB_7_AS.444_1#da738e3e4?vja=1&amp;pid=dcebe7493&amp;color=0,0,0&amp;vtp=1"/>
          <p:cNvSpPr/>
          <p:nvPr/>
        </p:nvSpPr>
        <p:spPr>
          <a:xfrm>
            <a:off x="722376" y="41352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些自然结构喷涌出富含矿物质的热液，创造了让600多种不同物种即便在极端环境下也能茁壮成长的条件。设空处引导限制性定语从句，先行词conditions在此处表示抽象地点，意为“条件；境况”，关系词在从句中作地点状语，应用关系副词where引导该从句。故填wher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81.xml><?xml version="1.0" encoding="utf-8"?>
<p:sld xmlns:a="http://schemas.openxmlformats.org/drawingml/2006/main" xmlns:r="http://schemas.openxmlformats.org/officeDocument/2006/relationships" xmlns:p="http://schemas.openxmlformats.org/presentationml/2006/main">
  <p:cSld name="Slide 81&amp;si=81">
    <p:spTree>
      <p:nvGrpSpPr>
        <p:cNvPr id="1" name=""/>
        <p:cNvGrpSpPr/>
        <p:nvPr/>
      </p:nvGrpSpPr>
      <p:grpSpPr>
        <a:xfrm>
          <a:off x="0" y="0"/>
          <a:ext cx="0" cy="0"/>
          <a:chOff x="0" y="0"/>
          <a:chExt cx="0" cy="0"/>
        </a:xfrm>
      </p:grpSpPr>
      <p:sp>
        <p:nvSpPr>
          <p:cNvPr id="2" name="QB_7_BD.445_1#26c0a93b7?vja=1&amp;pid=dcebe7493&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7.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3" name="QB_7_AN.446_1#26c0a93b7.blank?vja=1&amp;pid=dcebe7493&amp;color=0,0,0&amp;vpa=201&amp;vtp=1"/>
          <p:cNvSpPr/>
          <p:nvPr/>
        </p:nvSpPr>
        <p:spPr>
          <a:xfrm>
            <a:off x="1036701" y="858013"/>
            <a:ext cx="971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solutions</a:t>
            </a:r>
            <a:endParaRPr lang="en-US" altLang="zh-CN" sz="2000" dirty="0"/>
          </a:p>
        </p:txBody>
      </p:sp>
      <p:sp>
        <p:nvSpPr>
          <p:cNvPr id="4" name="QB_7_AS.447_1#26c0a93b7?vja=1&amp;pid=dcebe7493&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句意为：在如此深的地方进行建造的工程挑战需要创新性的解决方案。solution意为“解决办法”时是可数名词，且其前无限定词修饰，应用名词复数形式表泛指。故填solutions。</a:t>
            </a:r>
            <a:endParaRPr lang="en-US" altLang="zh-CN" sz="2200" dirty="0"/>
          </a:p>
        </p:txBody>
      </p:sp>
      <p:sp>
        <p:nvSpPr>
          <p:cNvPr id="5" name="QB_7_BD.448_1#f095c408a?vja=1&amp;pid=dcebe7493&amp;color=0,0,0&amp;vtp=1"/>
          <p:cNvSpPr/>
          <p:nvPr/>
        </p:nvSpPr>
        <p:spPr>
          <a:xfrm>
            <a:off x="722376" y="2123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8. </a:t>
            </a:r>
            <a:r>
              <a:rPr lang="en-US" altLang="zh-CN" sz="2000" i="0">
                <a:solidFill>
                  <a:srgbClr val="000000"/>
                </a:solidFill>
                <a:latin typeface="SimSun" pitchFamily="34" charset="0"/>
                <a:ea typeface="SimSun" pitchFamily="34" charset="-122"/>
                <a:cs typeface="SimSun" pitchFamily="34" charset="-120"/>
              </a:rPr>
              <a:t>_____</a:t>
            </a:r>
            <a:endParaRPr lang="en-US" altLang="zh-CN" sz="2000" dirty="0"/>
          </a:p>
        </p:txBody>
      </p:sp>
      <p:sp>
        <p:nvSpPr>
          <p:cNvPr id="6" name="QB_7_AN.449_1#f095c408a.blank?vja=1&amp;pid=dcebe7493&amp;color=0,0,0&amp;vpa=202&amp;vtp=1"/>
          <p:cNvSpPr/>
          <p:nvPr/>
        </p:nvSpPr>
        <p:spPr>
          <a:xfrm>
            <a:off x="1062101" y="2084959"/>
            <a:ext cx="423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and</a:t>
            </a:r>
            <a:endParaRPr lang="en-US" altLang="zh-CN" sz="2000" dirty="0"/>
          </a:p>
        </p:txBody>
      </p:sp>
      <p:sp>
        <p:nvSpPr>
          <p:cNvPr id="7" name="QB_7_AS.450_1#f095c408a?vja=1&amp;pid=dcebe7493&amp;color=0,0,0&amp;vtp=1"/>
          <p:cNvSpPr/>
          <p:nvPr/>
        </p:nvSpPr>
        <p:spPr>
          <a:xfrm>
            <a:off x="722376" y="25477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句意为：该站将配备长期生命支持系统，能够持续监测热液喷口、生态变化和地质构造活动。结合句意可知，hydrothermal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vents、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ecological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changes和tectonic</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activity是并列关系，共同作介词of的宾语，表示“和；并”，应用并列连词and连接。故填and。</a:t>
            </a:r>
            <a:endParaRPr lang="en-US" altLang="zh-CN" sz="2200" dirty="0"/>
          </a:p>
        </p:txBody>
      </p:sp>
      <p:sp>
        <p:nvSpPr>
          <p:cNvPr id="8" name="QB_7_BD.451_1#3a3385d46?vja=1&amp;pid=dcebe7493&amp;color=0,0,0&amp;vtp=1"/>
          <p:cNvSpPr/>
          <p:nvPr/>
        </p:nvSpPr>
        <p:spPr>
          <a:xfrm>
            <a:off x="722376" y="3735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9. </a:t>
            </a:r>
            <a:r>
              <a:rPr lang="en-US" altLang="zh-CN" sz="2000" i="0">
                <a:solidFill>
                  <a:srgbClr val="000000"/>
                </a:solidFill>
                <a:latin typeface="SimSun" pitchFamily="34" charset="0"/>
                <a:ea typeface="SimSun" pitchFamily="34" charset="-122"/>
                <a:cs typeface="SimSun" pitchFamily="34" charset="-120"/>
              </a:rPr>
              <a:t>____________</a:t>
            </a:r>
            <a:endParaRPr lang="en-US" altLang="zh-CN" sz="2000" dirty="0"/>
          </a:p>
        </p:txBody>
      </p:sp>
      <p:sp>
        <p:nvSpPr>
          <p:cNvPr id="9" name="QB_7_AN.452_1#3a3385d46.blank?vja=1&amp;pid=dcebe7493&amp;color=0,0,0&amp;vpa=203&amp;vtp=1"/>
          <p:cNvSpPr/>
          <p:nvPr/>
        </p:nvSpPr>
        <p:spPr>
          <a:xfrm>
            <a:off x="1011301" y="3685159"/>
            <a:ext cx="14224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technological</a:t>
            </a:r>
            <a:endParaRPr lang="en-US" altLang="zh-CN" sz="2000" dirty="0"/>
          </a:p>
        </p:txBody>
      </p:sp>
      <p:sp>
        <p:nvSpPr>
          <p:cNvPr id="10" name="QB_7_AS.453_1#3a3385d46?vja=1&amp;pid=dcebe7493&amp;color=0,0,0&amp;vtp=1"/>
          <p:cNvSpPr/>
          <p:nvPr/>
        </p:nvSpPr>
        <p:spPr>
          <a:xfrm>
            <a:off x="722376" y="41606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句意为：这种持续观测能力标志着深海研究方法和生存技术上的一项技术突破。设空处作定语，修饰名词breakthrough，应用形容词。故填technological。</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82.xml><?xml version="1.0" encoding="utf-8"?>
<p:sld xmlns:a="http://schemas.openxmlformats.org/drawingml/2006/main" xmlns:r="http://schemas.openxmlformats.org/officeDocument/2006/relationships" xmlns:p="http://schemas.openxmlformats.org/presentationml/2006/main">
  <p:cSld name="Slide 82&amp;si=82">
    <p:spTree>
      <p:nvGrpSpPr>
        <p:cNvPr id="1" name=""/>
        <p:cNvGrpSpPr/>
        <p:nvPr/>
      </p:nvGrpSpPr>
      <p:grpSpPr>
        <a:xfrm>
          <a:off x="0" y="0"/>
          <a:ext cx="0" cy="0"/>
          <a:chOff x="0" y="0"/>
          <a:chExt cx="0" cy="0"/>
        </a:xfrm>
      </p:grpSpPr>
      <p:sp>
        <p:nvSpPr>
          <p:cNvPr id="2" name="QB_7_BD.454_1#a1ba2fd1f?vja=1&amp;pid=dcebe7493&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10.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3" name="QB_7_AN.455_1#a1ba2fd1f.blank?vja=1&amp;pid=dcebe7493&amp;color=0,0,0&amp;vpa=204&amp;vtp=1"/>
          <p:cNvSpPr/>
          <p:nvPr/>
        </p:nvSpPr>
        <p:spPr>
          <a:xfrm>
            <a:off x="1151001" y="845313"/>
            <a:ext cx="10144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including</a:t>
            </a:r>
            <a:endParaRPr lang="en-US" altLang="zh-CN" sz="2000" dirty="0"/>
          </a:p>
        </p:txBody>
      </p:sp>
      <p:sp>
        <p:nvSpPr>
          <p:cNvPr id="4" name="QB_7_AS.456_1#a1ba2fd1f?vja=1&amp;pid=dcebe7493&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句意为：该设施将与更广泛的基础设施相连接，包括用于实时数据收集和通信的水下光纤网络。分析句子结构并结合句意可知，设空处表示“包括”，应用介词including，说明整体范畴内的部分元素。故填including。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83.xml><?xml version="1.0" encoding="utf-8"?>
<p:sld xmlns:a="http://schemas.openxmlformats.org/drawingml/2006/main" xmlns:r="http://schemas.openxmlformats.org/officeDocument/2006/relationships" xmlns:p="http://schemas.openxmlformats.org/presentationml/2006/main">
  <p:cSld name="Slide 83&amp;si=83">
    <p:spTree>
      <p:nvGrpSpPr>
        <p:cNvPr id="1" name=""/>
        <p:cNvGrpSpPr/>
        <p:nvPr/>
      </p:nvGrpSpPr>
      <p:grpSpPr>
        <a:xfrm>
          <a:off x="0" y="0"/>
          <a:ext cx="0" cy="0"/>
          <a:chOff x="0" y="0"/>
          <a:chExt cx="0" cy="0"/>
        </a:xfrm>
      </p:grpSpPr>
      <p:sp>
        <p:nvSpPr>
          <p:cNvPr id="2" name="C_4#75f1814af.fixed?vja=1&amp;pid=9fb749611&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03</a:t>
            </a:r>
            <a:endParaRPr lang="en-US" altLang="zh-CN" sz="7200" dirty="0"/>
          </a:p>
        </p:txBody>
      </p:sp>
      <p:sp>
        <p:nvSpPr>
          <p:cNvPr id="3" name="C_4#75f1814af.fixed?vja=1&amp;pid=9fb749611&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Lesson</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3</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Stephen</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Hawking</a:t>
            </a:r>
            <a:endParaRPr lang="en-US" altLang="zh-CN" sz="4400" dirty="0"/>
          </a:p>
        </p:txBody>
      </p:sp>
      <p:pic>
        <p:nvPicPr>
          <p:cNvPr id="4" name="C_4#75f1814af.fixed?vja=1&amp;pid=9fb749611&amp;color=0,0,0&amp;tib=255,255,255&amp;vtp=1" descr="preencoded.png"/>
          <p:cNvPicPr>
            <a:picLocks noChangeAspect="1"/>
          </p:cNvPicPr>
          <p:nvPr/>
        </p:nvPicPr>
        <p:blipFill>
          <a:blip r:embed="rId3"/>
          <a:stretch>
            <a:fillRect/>
          </a:stretch>
        </p:blipFill>
        <p:spPr>
          <a:xfrm>
            <a:off x="6336792" y="4517136"/>
            <a:ext cx="365760" cy="457200"/>
          </a:xfrm>
          <a:prstGeom prst="rect">
            <a:avLst/>
          </a:prstGeom>
        </p:spPr>
      </p:pic>
      <p:sp>
        <p:nvSpPr>
          <p:cNvPr id="5" name="C_4_BD#75f1814af.fixed?vja=1&amp;pid=9fb749611&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Ⅱ</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拓展阅读训练</a:t>
            </a:r>
            <a:endParaRPr lang="en-US" altLang="zh-CN" sz="2800" dirty="0"/>
          </a:p>
        </p:txBody>
      </p:sp>
    </p:spTree>
  </p:cSld>
  <p:clrMapOvr>
    <a:masterClrMapping/>
  </p:clrMapOvr>
  <p:transition>
    <p:fade/>
  </p:transition>
</p:sld>
</file>

<file path=ppt/slides/slide84.xml><?xml version="1.0" encoding="utf-8"?>
<p:sld xmlns:a="http://schemas.openxmlformats.org/drawingml/2006/main" xmlns:r="http://schemas.openxmlformats.org/officeDocument/2006/relationships" xmlns:p="http://schemas.openxmlformats.org/presentationml/2006/main">
  <p:cSld name="Slide 85&amp;si=85">
    <p:spTree>
      <p:nvGrpSpPr>
        <p:cNvPr id="1" name=""/>
        <p:cNvGrpSpPr/>
        <p:nvPr/>
      </p:nvGrpSpPr>
      <p:grpSpPr>
        <a:xfrm>
          <a:off x="0" y="0"/>
          <a:ext cx="0" cy="0"/>
          <a:chOff x="0" y="0"/>
          <a:chExt cx="0" cy="0"/>
        </a:xfrm>
      </p:grpSpPr>
      <p:sp>
        <p:nvSpPr>
          <p:cNvPr id="2" name="QM_6_BD.457_1#b65794080?vja=1&amp;pid=e5799dff1&amp;color=0,0,0&amp;vtp=1&amp;bt=1"/>
          <p:cNvSpPr/>
          <p:nvPr/>
        </p:nvSpPr>
        <p:spPr>
          <a:xfrm>
            <a:off x="722376" y="900000"/>
            <a:ext cx="10753344" cy="4953000"/>
          </a:xfrm>
          <a:prstGeom prst="rect">
            <a:avLst/>
          </a:prstGeom>
          <a:noFill/>
          <a:ln/>
        </p:spPr>
        <p:txBody>
          <a:bodyPr wrap="square" lIns="0" tIns="0" rIns="0" bIns="0" rtlCol="0" anchor="t"/>
          <a:lstStyle/>
          <a:p>
            <a:pPr algn="ctr">
              <a:lnSpc>
                <a:spcPct val="125000"/>
              </a:lnSpc>
            </a:pPr>
            <a:r>
              <a:rPr lang="en-US" altLang="zh-CN" sz="2000" b="1" i="0" dirty="0">
                <a:solidFill>
                  <a:srgbClr val="000000"/>
                </a:solidFill>
                <a:latin typeface="Times New Roman" pitchFamily="34" charset="0"/>
                <a:ea typeface="微软雅黑" pitchFamily="34" charset="-122"/>
                <a:cs typeface="Times New Roman" pitchFamily="34" charset="-120"/>
              </a:rPr>
              <a:t>A</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[山东济宁名校联盟2024高二联考]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material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potentially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generate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oxygen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possibilities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lunar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resources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further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beyond.</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Nanjing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lunar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brought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Chang’e-5</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contains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compounds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（化合物）</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carbon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dioxide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oxygen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Initially,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design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system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advantage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lunar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radiation,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abundant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resources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published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Thursday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journal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Joule</a:t>
            </a:r>
            <a:r>
              <a:rPr lang="en-US" altLang="zh-CN" sz="2000" b="0" i="0" dirty="0">
                <a:solidFill>
                  <a:srgbClr val="000000"/>
                </a:solidFill>
                <a:latin typeface="Times New Roman" pitchFamily="34" charset="0"/>
                <a:ea typeface="微软雅黑" pitchFamily="34" charset="-122"/>
                <a:cs typeface="Times New Roman" pitchFamily="34" charset="-120"/>
              </a:rPr>
              <a:t>.</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analysing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Chang’e-5</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lunar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contains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iron-rich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titanium-rich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substances,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catalyst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（催化剂）</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oxygen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sunlight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carbon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dioxide.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proposed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strategy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lunar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electrolyse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astronauts’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support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system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oxygen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hydrogen</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p>
          <a:p>
            <a:pPr algn="just">
              <a:lnSpc>
                <a:spcPct val="125000"/>
              </a:lnSpc>
            </a:pPr>
            <a:endParaRPr lang="en-US" altLang="zh-CN" sz="2000" dirty="0"/>
          </a:p>
        </p:txBody>
      </p:sp>
    </p:spTree>
  </p:cSld>
  <p:clrMapOvr>
    <a:masterClrMapping/>
  </p:clrMapOvr>
  <p:transition>
    <p:fade/>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57_1#b65794080?vja=1&amp;pid=e5799dff1&amp;color=0,0,0&amp;vtp=1&amp;bt=1">
            <a:extLst>
              <a:ext uri="{FF2B5EF4-FFF2-40B4-BE49-F238E27FC236}">
                <a16:creationId xmlns:a16="http://schemas.microsoft.com/office/drawing/2014/main" id="{FF50F146-4BAD-91E5-1B65-39868EFE8384}"/>
              </a:ext>
            </a:extLst>
          </p:cNvPr>
          <p:cNvSpPr/>
          <p:nvPr/>
        </p:nvSpPr>
        <p:spPr>
          <a:xfrm>
            <a:off x="722376" y="900000"/>
            <a:ext cx="10753344" cy="4503039"/>
          </a:xfrm>
          <a:prstGeom prst="rect">
            <a:avLst/>
          </a:prstGeom>
          <a:noFill/>
          <a:ln/>
        </p:spPr>
        <p:txBody>
          <a:bodyPr wrap="square" lIns="0" tIns="0" rIns="0" bIns="0" rtlCol="0" anchor="t"/>
          <a:lstStyle/>
          <a:p>
            <a:pPr algn="just">
              <a:lnSpc>
                <a:spcPct val="124000"/>
              </a:lnSpc>
            </a:pP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process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powered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sunlight.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carbon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dioxide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breathed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inhabitants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combined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hydrogen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produce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methane,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catalysed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lunar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method,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external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energy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sunlight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produce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oxygen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support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base.</a:t>
            </a:r>
            <a:endParaRPr lang="en-US" altLang="zh-CN" sz="2000" dirty="0"/>
          </a:p>
          <a:p>
            <a:pPr algn="just">
              <a:lnSpc>
                <a:spcPct val="124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resources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minimise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rocket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payload,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strategy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provides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u="sng" dirty="0">
                <a:solidFill>
                  <a:srgbClr val="000000"/>
                </a:solidFill>
                <a:latin typeface="Times New Roman" pitchFamily="34" charset="0"/>
                <a:ea typeface="微软雅黑" pitchFamily="34" charset="-122"/>
                <a:cs typeface="Times New Roman" pitchFamily="34" charset="-120"/>
              </a:rPr>
              <a:t>scenario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sustainable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affordable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extraterrestrial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（外星球的）</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paper’s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Yao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Yingfang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Nanjing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expressing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assumption.</a:t>
            </a:r>
            <a:endParaRPr lang="en-US" altLang="zh-CN" sz="2000" dirty="0"/>
          </a:p>
          <a:p>
            <a:pPr algn="just">
              <a:lnSpc>
                <a:spcPct val="124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challenge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catalytic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efficiency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lunar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lower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catalysts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testing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approaches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improve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design.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opportunity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system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lunar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missions.</a:t>
            </a:r>
            <a:endParaRPr lang="en-US" altLang="zh-CN" sz="2000" dirty="0"/>
          </a:p>
        </p:txBody>
      </p:sp>
      <p:sp>
        <p:nvSpPr>
          <p:cNvPr id="3" name="QM_6_EX.458_1#b65794080?vja=1&amp;pid=e5799dff1&amp;color=0,0,0&amp;vtp=1">
            <a:extLst>
              <a:ext uri="{FF2B5EF4-FFF2-40B4-BE49-F238E27FC236}">
                <a16:creationId xmlns:a16="http://schemas.microsoft.com/office/drawing/2014/main" id="{54BC1A5B-B843-407E-FC76-D36E69E3F880}"/>
              </a:ext>
            </a:extLst>
          </p:cNvPr>
          <p:cNvSpPr/>
          <p:nvPr/>
        </p:nvSpPr>
        <p:spPr>
          <a:xfrm>
            <a:off x="722376" y="5442585"/>
            <a:ext cx="10753344" cy="727075"/>
          </a:xfrm>
          <a:prstGeom prst="rect">
            <a:avLst/>
          </a:prstGeom>
          <a:noFill/>
          <a:ln/>
        </p:spPr>
        <p:txBody>
          <a:bodyPr wrap="square" lIns="0" tIns="0" rIns="0" bIns="0" rtlCol="0" anchor="t"/>
          <a:lstStyle/>
          <a:p>
            <a:pPr algn="l">
              <a:lnSpc>
                <a:spcPct val="124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本文是一篇说明文。文章主要介绍了中国材料科学家发现月球土壤可以用于生产氧气和燃料，这一发现意味着人类可以利用月球资源进一步探索太空。</a:t>
            </a:r>
            <a:endParaRPr lang="en-US" altLang="zh-CN" sz="2000" dirty="0"/>
          </a:p>
        </p:txBody>
      </p:sp>
    </p:spTree>
    <p:extLst>
      <p:ext uri="{BB962C8B-B14F-4D97-AF65-F5344CB8AC3E}">
        <p14:creationId xmlns:p14="http://schemas.microsoft.com/office/powerpoint/2010/main" val="235959256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6.xml><?xml version="1.0" encoding="utf-8"?>
<p:sld xmlns:a="http://schemas.openxmlformats.org/drawingml/2006/main" xmlns:r="http://schemas.openxmlformats.org/officeDocument/2006/relationships" xmlns:p="http://schemas.openxmlformats.org/presentationml/2006/main">
  <p:cSld name="Slide 86&amp;si=86">
    <p:spTree>
      <p:nvGrpSpPr>
        <p:cNvPr id="1" name=""/>
        <p:cNvGrpSpPr/>
        <p:nvPr/>
      </p:nvGrpSpPr>
      <p:grpSpPr>
        <a:xfrm>
          <a:off x="0" y="0"/>
          <a:ext cx="0" cy="0"/>
          <a:chOff x="0" y="0"/>
          <a:chExt cx="0" cy="0"/>
        </a:xfrm>
      </p:grpSpPr>
      <p:sp>
        <p:nvSpPr>
          <p:cNvPr id="2" name="QC_7_BD.459_1#f5318cf2d?vja=1&amp;pid=b65794080&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implication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discovery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soil?(</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460_1#f5318cf2d.bracket?vja=1&amp;pid=b65794080&amp;color=0,0,0&amp;vpa=205&amp;vtp=1"/>
          <p:cNvSpPr/>
          <p:nvPr/>
        </p:nvSpPr>
        <p:spPr>
          <a:xfrm>
            <a:off x="10157143"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BD.459_2#f5318cf2d.choices?vja=1&amp;pid=b65794080&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elements.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B.Lunar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space.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C.Human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moon.</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D.Lunar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renewable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energy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source.</a:t>
            </a:r>
            <a:endParaRPr lang="en-US" altLang="zh-CN" sz="2000" dirty="0"/>
          </a:p>
        </p:txBody>
      </p:sp>
      <p:sp>
        <p:nvSpPr>
          <p:cNvPr id="5" name="QC_7_AS.461_1#f5318cf2d?vja=1&amp;pid=b65794080&amp;color=0,0,0&amp;vtp=1"/>
          <p:cNvSpPr/>
          <p:nvPr/>
        </p:nvSpPr>
        <p:spPr>
          <a:xfrm>
            <a:off x="722376" y="2839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细节理解题。根据第一段中的a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means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possibilities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humans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lunar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resources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further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explore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beyond可知，中国材料科学家的研究发现意味着人类有更多的可能性去利用月球土壤资源进一步探索太空。故选B项。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87.xml><?xml version="1.0" encoding="utf-8"?>
<p:sld xmlns:a="http://schemas.openxmlformats.org/drawingml/2006/main" xmlns:r="http://schemas.openxmlformats.org/officeDocument/2006/relationships" xmlns:p="http://schemas.openxmlformats.org/presentationml/2006/main">
  <p:cSld name="Slide 87&amp;si=87">
    <p:spTree>
      <p:nvGrpSpPr>
        <p:cNvPr id="1" name=""/>
        <p:cNvGrpSpPr/>
        <p:nvPr/>
      </p:nvGrpSpPr>
      <p:grpSpPr>
        <a:xfrm>
          <a:off x="0" y="0"/>
          <a:ext cx="0" cy="0"/>
          <a:chOff x="0" y="0"/>
          <a:chExt cx="0" cy="0"/>
        </a:xfrm>
      </p:grpSpPr>
      <p:sp>
        <p:nvSpPr>
          <p:cNvPr id="2" name="QC_7_BD.462_1#828542a76?vja=1&amp;pid=b65794080&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463_1#828542a76.bracket?vja=1&amp;pid=b65794080&amp;color=0,0,0&amp;vpa=206&amp;vtp=1"/>
          <p:cNvSpPr/>
          <p:nvPr/>
        </p:nvSpPr>
        <p:spPr>
          <a:xfrm>
            <a:off x="78693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462_2#828542a76.choices?vja=1&amp;pid=b65794080&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process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producing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sunlight.</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analysis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Chang’e-5</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mission.</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supportive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method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producing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metal-rich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substances.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sustainable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strategy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employing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lunar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resources.</a:t>
            </a:r>
            <a:endParaRPr lang="en-US" altLang="zh-CN" sz="2000" dirty="0"/>
          </a:p>
        </p:txBody>
      </p:sp>
      <p:sp>
        <p:nvSpPr>
          <p:cNvPr id="5" name="QC_7_AS.464_1#828542a76?vja=1&amp;pid=b65794080&amp;color=0,0,0&amp;vtp=1"/>
          <p:cNvSpPr/>
          <p:nvPr/>
        </p:nvSpPr>
        <p:spPr>
          <a:xfrm>
            <a:off x="722376" y="2839847"/>
            <a:ext cx="10753344" cy="2294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第三段内容可知，月球土壤可以作为催化剂，利用阳光和二氧化碳产生氧气。该研究团队提出了一种策略，即利用月球土壤将月球上的水以及航天员生命维持系统中的水进行电解，生成氧气和氢气。该过程由阳光提供动力。航天员呼出的二氧化碳可以被收集起来，并与氢气结合，在月球土壤的催化作用下生成燃料。采用这种方法，除了阳光外，不需要其他外部能源即可在月球基地上生成氧气和燃料以维持生命。由此推知，研究人员通过利用月球资源研究月球上的可持续生存策略。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88.xml><?xml version="1.0" encoding="utf-8"?>
<p:sld xmlns:a="http://schemas.openxmlformats.org/drawingml/2006/main" xmlns:r="http://schemas.openxmlformats.org/officeDocument/2006/relationships" xmlns:p="http://schemas.openxmlformats.org/presentationml/2006/main">
  <p:cSld name="Slide 88&amp;si=88">
    <p:spTree>
      <p:nvGrpSpPr>
        <p:cNvPr id="1" name=""/>
        <p:cNvGrpSpPr/>
        <p:nvPr/>
      </p:nvGrpSpPr>
      <p:grpSpPr>
        <a:xfrm>
          <a:off x="0" y="0"/>
          <a:ext cx="0" cy="0"/>
          <a:chOff x="0" y="0"/>
          <a:chExt cx="0" cy="0"/>
        </a:xfrm>
      </p:grpSpPr>
      <p:sp>
        <p:nvSpPr>
          <p:cNvPr id="2" name="QC_7_BD.465_1#eb11353d1?vja=1&amp;pid=b65794080&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underlined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“scenario”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4</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probably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mean?(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466_1#eb11353d1.bracket?vja=1&amp;pid=b65794080&amp;color=0,0,0&amp;vpa=207&amp;vtp=1"/>
          <p:cNvSpPr/>
          <p:nvPr/>
        </p:nvSpPr>
        <p:spPr>
          <a:xfrm>
            <a:off x="934885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465_2#eb11353d1.choices?vja=1&amp;pid=b65794080&amp;color=0,0,0&amp;vtp=1"/>
          <p:cNvSpPr/>
          <p:nvPr/>
        </p:nvSpPr>
        <p:spPr>
          <a:xfrm>
            <a:off x="722376" y="1272159"/>
            <a:ext cx="10753344" cy="347853"/>
          </a:xfrm>
          <a:prstGeom prst="rect">
            <a:avLst/>
          </a:prstGeom>
          <a:noFill/>
          <a:ln/>
        </p:spPr>
        <p:txBody>
          <a:bodyPr wrap="square" lIns="0" tIns="0" rIns="0" bIns="0" rtlCol="0" anchor="t"/>
          <a:lstStyle/>
          <a:p>
            <a:pPr>
              <a:lnSpc>
                <a:spcPct val="125000"/>
              </a:lnSpc>
              <a:tabLst>
                <a:tab pos="2967404" algn="l"/>
                <a:tab pos="5718907" algn="l"/>
                <a:tab pos="8254511" algn="l"/>
              </a:tabLst>
            </a:pP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Profession.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Contract.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Vision.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.Sponsor.</a:t>
            </a:r>
            <a:endParaRPr lang="en-US" altLang="zh-CN" sz="2000" dirty="0"/>
          </a:p>
        </p:txBody>
      </p:sp>
      <p:sp>
        <p:nvSpPr>
          <p:cNvPr id="5" name="QC_7_AS.467_1#eb11353d1?vja=1&amp;pid=b65794080&amp;color=0,0,0&amp;vtp=1"/>
          <p:cNvSpPr/>
          <p:nvPr/>
        </p:nvSpPr>
        <p:spPr>
          <a:xfrm>
            <a:off x="722376" y="1696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词义猜测题。根据上文可知，目前人类在月球上不能像在地球上一样生存；再由画线词所在部分可知，研究人员认为他们提出的策略通过利用月球土壤资源，人类有望在月球上得以生存，这是一种可持续和负担得起的生活环境的愿景。因此，画线词意为“愿景，设想”。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89.xml><?xml version="1.0" encoding="utf-8"?>
<p:sld xmlns:a="http://schemas.openxmlformats.org/drawingml/2006/main" xmlns:r="http://schemas.openxmlformats.org/officeDocument/2006/relationships" xmlns:p="http://schemas.openxmlformats.org/presentationml/2006/main">
  <p:cSld name="Slide 89&amp;si=89">
    <p:spTree>
      <p:nvGrpSpPr>
        <p:cNvPr id="1" name=""/>
        <p:cNvGrpSpPr/>
        <p:nvPr/>
      </p:nvGrpSpPr>
      <p:grpSpPr>
        <a:xfrm>
          <a:off x="0" y="0"/>
          <a:ext cx="0" cy="0"/>
          <a:chOff x="0" y="0"/>
          <a:chExt cx="0" cy="0"/>
        </a:xfrm>
      </p:grpSpPr>
      <p:sp>
        <p:nvSpPr>
          <p:cNvPr id="2" name="QC_7_BD.468_1#cffdce147?vja=1&amp;pid=b65794080&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text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about?(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469_1#cffdce147.bracket?vja=1&amp;pid=b65794080&amp;color=0,0,0&amp;mp=1&amp;vpa=208&amp;vtp=1"/>
          <p:cNvSpPr/>
          <p:nvPr/>
        </p:nvSpPr>
        <p:spPr>
          <a:xfrm>
            <a:off x="4597464"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468_2#cffdce147.choices?vja=1&amp;pid=b65794080&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discovery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compounds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moon.</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testing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approaches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improving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lunar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soil.</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system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moon.</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lunar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oxygen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production.</a:t>
            </a:r>
            <a:endParaRPr lang="en-US" altLang="zh-CN" sz="2000" dirty="0"/>
          </a:p>
        </p:txBody>
      </p:sp>
      <p:sp>
        <p:nvSpPr>
          <p:cNvPr id="5" name="QC_7_AS.470_1#cffdce147?vja=1&amp;pid=b65794080&amp;color=0,0,0&amp;vtp=1"/>
          <p:cNvSpPr/>
          <p:nvPr/>
        </p:nvSpPr>
        <p:spPr>
          <a:xfrm>
            <a:off x="722376" y="2839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主旨大意题。通读全文尤其是根据第一段内容可知，本文主要介绍了中国材料科学家发现月球土壤可以用于生产氧气和燃料，这意味着可以利用月球资源进一步探索太空。故选D项。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2_1#de5369d86?sp=1&amp;vja=1&amp;pid=a01807f70&amp;color=0,0,0&amp;vtp=1">
            <a:extLst>
              <a:ext uri="{FF2B5EF4-FFF2-40B4-BE49-F238E27FC236}">
                <a16:creationId xmlns:a16="http://schemas.microsoft.com/office/drawing/2014/main" id="{211B0F92-BECF-B18D-9C28-29169D8DAB11}"/>
              </a:ext>
            </a:extLst>
          </p:cNvPr>
          <p:cNvSpPr/>
          <p:nvPr/>
        </p:nvSpPr>
        <p:spPr>
          <a:xfrm>
            <a:off x="722376" y="900000"/>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5.她收到了心仪的礼物作为奖励，脸上绽放出大大的微笑。（with复合结构）</a:t>
            </a:r>
            <a:endParaRPr lang="en-US" altLang="zh-CN" sz="2000" dirty="0"/>
          </a:p>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rewarded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gift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face.</a:t>
            </a:r>
            <a:endParaRPr lang="en-US" altLang="zh-CN" sz="2000" dirty="0"/>
          </a:p>
        </p:txBody>
      </p:sp>
      <p:sp>
        <p:nvSpPr>
          <p:cNvPr id="3" name="QB_6_AN.53_1#de5369d86.blank?vja=1&amp;pid=a01807f70&amp;color=0,0,0&amp;vpa=28&amp;vtp=1">
            <a:extLst>
              <a:ext uri="{FF2B5EF4-FFF2-40B4-BE49-F238E27FC236}">
                <a16:creationId xmlns:a16="http://schemas.microsoft.com/office/drawing/2014/main" id="{DDE004DC-5BAE-9EF2-DE47-1C3E81923FEC}"/>
              </a:ext>
            </a:extLst>
          </p:cNvPr>
          <p:cNvSpPr/>
          <p:nvPr/>
        </p:nvSpPr>
        <p:spPr>
          <a:xfrm>
            <a:off x="5200079" y="1242900"/>
            <a:ext cx="508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with</a:t>
            </a:r>
            <a:endParaRPr lang="en-US" altLang="zh-CN" sz="2000" dirty="0"/>
          </a:p>
        </p:txBody>
      </p:sp>
      <p:sp>
        <p:nvSpPr>
          <p:cNvPr id="4" name="QB_6_AN.54_1#de5369d86.blank?vja=1&amp;pid=a01807f70&amp;color=0,0,0&amp;vpa=29&amp;vtp=1">
            <a:extLst>
              <a:ext uri="{FF2B5EF4-FFF2-40B4-BE49-F238E27FC236}">
                <a16:creationId xmlns:a16="http://schemas.microsoft.com/office/drawing/2014/main" id="{73F96F12-826F-4BC2-4456-079CA7B81924}"/>
              </a:ext>
            </a:extLst>
          </p:cNvPr>
          <p:cNvSpPr/>
          <p:nvPr/>
        </p:nvSpPr>
        <p:spPr>
          <a:xfrm>
            <a:off x="6019991" y="1242900"/>
            <a:ext cx="169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5" name="QB_6_AN.55_1#de5369d86.blank?vja=1&amp;pid=a01807f70&amp;color=0,0,0&amp;vpa=30&amp;vtp=1">
            <a:extLst>
              <a:ext uri="{FF2B5EF4-FFF2-40B4-BE49-F238E27FC236}">
                <a16:creationId xmlns:a16="http://schemas.microsoft.com/office/drawing/2014/main" id="{A9DC2CC8-CD2C-A096-7BB3-90AE829031A4}"/>
              </a:ext>
            </a:extLst>
          </p:cNvPr>
          <p:cNvSpPr/>
          <p:nvPr/>
        </p:nvSpPr>
        <p:spPr>
          <a:xfrm>
            <a:off x="6535103" y="1230200"/>
            <a:ext cx="15922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big/huge/broad</a:t>
            </a:r>
            <a:endParaRPr lang="en-US" altLang="zh-CN" sz="2000" dirty="0"/>
          </a:p>
        </p:txBody>
      </p:sp>
      <p:sp>
        <p:nvSpPr>
          <p:cNvPr id="6" name="QB_6_AN.56_1#de5369d86.blank?vja=1&amp;pid=a01807f70&amp;color=0,0,0&amp;vpa=31&amp;vtp=1">
            <a:extLst>
              <a:ext uri="{FF2B5EF4-FFF2-40B4-BE49-F238E27FC236}">
                <a16:creationId xmlns:a16="http://schemas.microsoft.com/office/drawing/2014/main" id="{9F2F2B65-C366-3C69-A47A-D186DAB05E4A}"/>
              </a:ext>
            </a:extLst>
          </p:cNvPr>
          <p:cNvSpPr/>
          <p:nvPr/>
        </p:nvSpPr>
        <p:spPr>
          <a:xfrm>
            <a:off x="8447215" y="1242900"/>
            <a:ext cx="6048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smile</a:t>
            </a:r>
            <a:endParaRPr lang="en-US" altLang="zh-CN" sz="2000" dirty="0"/>
          </a:p>
        </p:txBody>
      </p:sp>
      <p:sp>
        <p:nvSpPr>
          <p:cNvPr id="7" name="QB_6_AN.57_1#de5369d86.blank?vja=1&amp;pid=a01807f70&amp;color=0,0,0&amp;vpa=32&amp;vtp=1">
            <a:extLst>
              <a:ext uri="{FF2B5EF4-FFF2-40B4-BE49-F238E27FC236}">
                <a16:creationId xmlns:a16="http://schemas.microsoft.com/office/drawing/2014/main" id="{E80CF7C0-8252-D98C-8B33-65B97F24284F}"/>
              </a:ext>
            </a:extLst>
          </p:cNvPr>
          <p:cNvSpPr/>
          <p:nvPr/>
        </p:nvSpPr>
        <p:spPr>
          <a:xfrm>
            <a:off x="9317927" y="1230200"/>
            <a:ext cx="1042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spreading</a:t>
            </a:r>
            <a:endParaRPr lang="en-US" altLang="zh-CN" sz="2000" dirty="0"/>
          </a:p>
        </p:txBody>
      </p:sp>
      <p:sp>
        <p:nvSpPr>
          <p:cNvPr id="8" name="QB_6_AN.58_1#de5369d86.blank?vja=1&amp;pid=a01807f70&amp;color=0,0,0&amp;vpa=33&amp;vtp=1">
            <a:extLst>
              <a:ext uri="{FF2B5EF4-FFF2-40B4-BE49-F238E27FC236}">
                <a16:creationId xmlns:a16="http://schemas.microsoft.com/office/drawing/2014/main" id="{8468B45B-195E-C972-40D9-8BF97DDECF1A}"/>
              </a:ext>
            </a:extLst>
          </p:cNvPr>
          <p:cNvSpPr/>
          <p:nvPr/>
        </p:nvSpPr>
        <p:spPr>
          <a:xfrm>
            <a:off x="10658539" y="1242900"/>
            <a:ext cx="690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across</a:t>
            </a:r>
            <a:endParaRPr lang="en-US" altLang="zh-CN" sz="2000" dirty="0"/>
          </a:p>
        </p:txBody>
      </p:sp>
    </p:spTree>
    <p:extLst>
      <p:ext uri="{BB962C8B-B14F-4D97-AF65-F5344CB8AC3E}">
        <p14:creationId xmlns:p14="http://schemas.microsoft.com/office/powerpoint/2010/main" val="394500454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Lst>
  </p:timing>
</p:sld>
</file>

<file path=ppt/slides/slide90.xml><?xml version="1.0" encoding="utf-8"?>
<p:sld xmlns:a="http://schemas.openxmlformats.org/drawingml/2006/main" xmlns:r="http://schemas.openxmlformats.org/officeDocument/2006/relationships" xmlns:p="http://schemas.openxmlformats.org/presentationml/2006/main">
  <p:cSld name="Slide 90&amp;si=90">
    <p:spTree>
      <p:nvGrpSpPr>
        <p:cNvPr id="1" name=""/>
        <p:cNvGrpSpPr/>
        <p:nvPr/>
      </p:nvGrpSpPr>
      <p:grpSpPr>
        <a:xfrm>
          <a:off x="0" y="0"/>
          <a:ext cx="0" cy="0"/>
          <a:chOff x="0" y="0"/>
          <a:chExt cx="0" cy="0"/>
        </a:xfrm>
      </p:grpSpPr>
      <p:sp>
        <p:nvSpPr>
          <p:cNvPr id="2" name="QM_6_BD.471_1#e9b730e8b?vja=1&amp;pid=e5799dff1&amp;color=0,0,0&amp;vtp=1&amp;bt=1"/>
          <p:cNvSpPr/>
          <p:nvPr/>
        </p:nvSpPr>
        <p:spPr>
          <a:xfrm>
            <a:off x="722376" y="900000"/>
            <a:ext cx="10753344" cy="4919853"/>
          </a:xfrm>
          <a:prstGeom prst="rect">
            <a:avLst/>
          </a:prstGeom>
          <a:noFill/>
          <a:ln/>
        </p:spPr>
        <p:txBody>
          <a:bodyPr wrap="square" lIns="0" tIns="0" rIns="0" bIns="0" rtlCol="0" anchor="t"/>
          <a:lstStyle/>
          <a:p>
            <a:pPr algn="ctr">
              <a:lnSpc>
                <a:spcPct val="125000"/>
              </a:lnSpc>
            </a:pPr>
            <a:r>
              <a:rPr lang="en-US" altLang="zh-CN" sz="2000" b="1" i="0" dirty="0">
                <a:solidFill>
                  <a:srgbClr val="000000"/>
                </a:solidFill>
                <a:latin typeface="Times New Roman" pitchFamily="34" charset="0"/>
                <a:ea typeface="微软雅黑" pitchFamily="34" charset="-122"/>
                <a:cs typeface="Times New Roman" pitchFamily="34" charset="-120"/>
              </a:rPr>
              <a:t>B</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[辽宁重点高中联合体2025高二期末检测]</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lithium-ion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batteries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（锂离子电池）</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potentially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reducing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amount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quickly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electric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vehicle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batteries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produce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amount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lithium-ion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batteries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disposal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sharply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estimate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900,000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metric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（900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million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kilogrammes）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20.5</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million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metric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（20.5</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billion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kilogrammes）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2040,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released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Programme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September.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chemist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Fudan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Shanghai,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colleagues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molecule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（分子）</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lithium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ions.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artificial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intelligence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chemistry.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database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electrochemical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reactions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molecules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would</a:t>
            </a:r>
            <a:endParaRPr lang="en-US" altLang="zh-CN" sz="2000" dirty="0"/>
          </a:p>
        </p:txBody>
      </p:sp>
    </p:spTree>
  </p:cSld>
  <p:clrMapOvr>
    <a:masterClrMapping/>
  </p:clrMapOvr>
  <p:transition>
    <p:fade/>
  </p:transition>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71_1#e9b730e8b?vja=1&amp;pid=e5799dff1&amp;color=0,0,0&amp;vtp=1&amp;bt=1">
            <a:extLst>
              <a:ext uri="{FF2B5EF4-FFF2-40B4-BE49-F238E27FC236}">
                <a16:creationId xmlns:a16="http://schemas.microsoft.com/office/drawing/2014/main" id="{C721E2C2-2731-9236-FCBD-DBD6CB0DC333}"/>
              </a:ext>
            </a:extLst>
          </p:cNvPr>
          <p:cNvSpPr/>
          <p:nvPr/>
        </p:nvSpPr>
        <p:spPr>
          <a:xfrm>
            <a:off x="722376" y="900000"/>
            <a:ext cx="10753344" cy="4953000"/>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meet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requirements,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dissolving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electrolyte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（电解质）</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solution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relatively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cheap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produce.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recommended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candidates,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identified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LiSO</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2000" b="0" i="0" dirty="0">
                <a:solidFill>
                  <a:srgbClr val="000000"/>
                </a:solidFill>
                <a:latin typeface="Times New Roman" pitchFamily="34" charset="0"/>
                <a:ea typeface="SimSun" pitchFamily="34" charset="-122"/>
                <a:cs typeface="Times New Roman" pitchFamily="34" charset="-120"/>
              </a:rPr>
              <a:t> </a:t>
            </a:r>
            <a:r>
              <a:rPr lang="en-US" altLang="zh-CN" sz="2000" b="0" i="0" baseline="-25000" dirty="0">
                <a:solidFill>
                  <a:srgbClr val="000000"/>
                </a:solidFill>
                <a:latin typeface="Times New Roman" pitchFamily="34" charset="0"/>
                <a:ea typeface="微软雅黑" pitchFamily="34" charset="-122"/>
                <a:cs typeface="Times New Roman" pitchFamily="34" charset="-120"/>
              </a:rPr>
              <a:t>2</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2000" b="0" i="0" dirty="0">
                <a:solidFill>
                  <a:srgbClr val="000000"/>
                </a:solidFill>
                <a:latin typeface="Times New Roman" pitchFamily="34" charset="0"/>
                <a:ea typeface="微软雅黑" pitchFamily="34" charset="-122"/>
                <a:cs typeface="Times New Roman" pitchFamily="34" charset="-120"/>
              </a:rPr>
              <a:t>CF</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2000" b="0" i="0" dirty="0">
                <a:solidFill>
                  <a:srgbClr val="000000"/>
                </a:solidFill>
                <a:latin typeface="Times New Roman" pitchFamily="34" charset="0"/>
                <a:ea typeface="SimSun" pitchFamily="34" charset="-122"/>
                <a:cs typeface="Times New Roman" pitchFamily="34" charset="-120"/>
              </a:rPr>
              <a:t> </a:t>
            </a:r>
            <a:r>
              <a:rPr lang="en-US" altLang="zh-CN" sz="2000" b="0" i="0" baseline="-25000" dirty="0">
                <a:solidFill>
                  <a:srgbClr val="000000"/>
                </a:solidFill>
                <a:latin typeface="Times New Roman" pitchFamily="34" charset="0"/>
                <a:ea typeface="微软雅黑" pitchFamily="34" charset="-122"/>
                <a:cs typeface="Times New Roman" pitchFamily="34" charset="-120"/>
              </a:rPr>
              <a:t>3</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（三氟甲基亚磺酸锂）,</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ideal.</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tested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lithium-ion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dissolving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electrolyte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solution,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chemical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mixture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significantly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extend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lithium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iron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phosphate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（LFP）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battery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LFP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battery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powers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typically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charged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discharged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considered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capacity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80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percent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mark）.By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electrolyte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battery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neared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u="sng" dirty="0">
                <a:solidFill>
                  <a:srgbClr val="000000"/>
                </a:solidFill>
                <a:latin typeface="Times New Roman" pitchFamily="34" charset="0"/>
                <a:ea typeface="微软雅黑" pitchFamily="34" charset="-122"/>
                <a:cs typeface="Times New Roman" pitchFamily="34" charset="-120"/>
              </a:rPr>
              <a:t>threshold</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restore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capacity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carried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battery.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regained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96</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percent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capacity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12,000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charge-discharge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cycles.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method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NMC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（nickel,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manganese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cobalt）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lithium-ion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batteries,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says.</a:t>
            </a:r>
            <a:endParaRPr lang="en-US" altLang="zh-CN" sz="2000" dirty="0"/>
          </a:p>
          <a:p>
            <a:pPr algn="just">
              <a:lnSpc>
                <a:spcPct val="125000"/>
              </a:lnSpc>
            </a:pPr>
            <a:endParaRPr lang="en-US" altLang="zh-CN" sz="2000" dirty="0"/>
          </a:p>
        </p:txBody>
      </p:sp>
    </p:spTree>
    <p:extLst>
      <p:ext uri="{BB962C8B-B14F-4D97-AF65-F5344CB8AC3E}">
        <p14:creationId xmlns:p14="http://schemas.microsoft.com/office/powerpoint/2010/main" val="4129048192"/>
      </p:ext>
    </p:extLst>
  </p:cSld>
  <p:clrMapOvr>
    <a:masterClrMapping/>
  </p:clrMapOvr>
  <p:transition>
    <p:fade/>
  </p:transition>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71_1#e9b730e8b?vja=1&amp;pid=e5799dff1&amp;color=0,0,0&amp;vtp=1&amp;bt=1">
            <a:extLst>
              <a:ext uri="{FF2B5EF4-FFF2-40B4-BE49-F238E27FC236}">
                <a16:creationId xmlns:a16="http://schemas.microsoft.com/office/drawing/2014/main" id="{E7DABD43-07CA-7364-4F7C-380645964DB5}"/>
              </a:ext>
            </a:extLst>
          </p:cNvPr>
          <p:cNvSpPr/>
          <p:nvPr/>
        </p:nvSpPr>
        <p:spPr>
          <a:xfrm>
            <a:off x="722376" y="900000"/>
            <a:ext cx="10753344" cy="1109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Fudan</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currently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China-based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battery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material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commercialise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technology.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envisions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widespread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system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“battery-boosting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power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sources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rejuvenated.</a:t>
            </a:r>
            <a:endParaRPr lang="en-US" altLang="zh-CN" sz="2000" dirty="0"/>
          </a:p>
        </p:txBody>
      </p:sp>
      <p:sp>
        <p:nvSpPr>
          <p:cNvPr id="3" name="QM_6_EX.472_1#e9b730e8b?vja=1&amp;pid=e5799dff1&amp;color=0,0,0&amp;vtp=1">
            <a:extLst>
              <a:ext uri="{FF2B5EF4-FFF2-40B4-BE49-F238E27FC236}">
                <a16:creationId xmlns:a16="http://schemas.microsoft.com/office/drawing/2014/main" id="{9FD326BC-D090-A4D6-A8A9-D34E32AD35E6}"/>
              </a:ext>
            </a:extLst>
          </p:cNvPr>
          <p:cNvSpPr/>
          <p:nvPr/>
        </p:nvSpPr>
        <p:spPr>
          <a:xfrm>
            <a:off x="722376" y="2052447"/>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本文是一篇说明文。文章介绍了中国研究人员通过人工智能技术找到了一种延长锂离子电池使用寿命的方法，从而减少废旧电池数量和对新电池的需求，并展望了未来的应用前景。</a:t>
            </a:r>
            <a:endParaRPr lang="en-US" altLang="zh-CN" sz="2000" dirty="0"/>
          </a:p>
        </p:txBody>
      </p:sp>
    </p:spTree>
    <p:extLst>
      <p:ext uri="{BB962C8B-B14F-4D97-AF65-F5344CB8AC3E}">
        <p14:creationId xmlns:p14="http://schemas.microsoft.com/office/powerpoint/2010/main" val="11141730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3.xml><?xml version="1.0" encoding="utf-8"?>
<p:sld xmlns:a="http://schemas.openxmlformats.org/drawingml/2006/main" xmlns:r="http://schemas.openxmlformats.org/officeDocument/2006/relationships" xmlns:p="http://schemas.openxmlformats.org/presentationml/2006/main">
  <p:cSld name="Slide 91&amp;si=91">
    <p:spTree>
      <p:nvGrpSpPr>
        <p:cNvPr id="1" name=""/>
        <p:cNvGrpSpPr/>
        <p:nvPr/>
      </p:nvGrpSpPr>
      <p:grpSpPr>
        <a:xfrm>
          <a:off x="0" y="0"/>
          <a:ext cx="0" cy="0"/>
          <a:chOff x="0" y="0"/>
          <a:chExt cx="0" cy="0"/>
        </a:xfrm>
      </p:grpSpPr>
      <p:sp>
        <p:nvSpPr>
          <p:cNvPr id="2" name="QC_7_BD.473_1#43c9e0e98?vja=1&amp;pid=e9b730e8b&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purpose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second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paragraph?(</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474_1#43c9e0e98.bracket?vja=1&amp;pid=e9b730e8b&amp;color=0,0,0&amp;vpa=209&amp;vtp=1"/>
          <p:cNvSpPr/>
          <p:nvPr/>
        </p:nvSpPr>
        <p:spPr>
          <a:xfrm>
            <a:off x="6248464"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473_2#43c9e0e98.choices?vja=1&amp;pid=e9b730e8b&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criticise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recycling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efforts.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chemistry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battery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recycling.</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battery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problem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aim.</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topic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battery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production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method.</a:t>
            </a:r>
            <a:endParaRPr lang="en-US" altLang="zh-CN" sz="2000" dirty="0"/>
          </a:p>
        </p:txBody>
      </p:sp>
      <p:sp>
        <p:nvSpPr>
          <p:cNvPr id="5" name="QC_7_AS.475_1#43c9e0e98?vja=1&amp;pid=e9b730e8b&amp;color=0,0,0&amp;vtp=1"/>
          <p:cNvSpPr/>
          <p:nvPr/>
        </p:nvSpPr>
        <p:spPr>
          <a:xfrm>
            <a:off x="722376" y="2839847"/>
            <a:ext cx="10753344" cy="1532509"/>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第二段首先指出废旧锂离子电池数量预计将从今年的90万吨（9亿千克）激增至2040年的2,050万吨（205亿千克），这展示了废旧锂离子电池处理压力剧增的现状，随后便介绍复旦大学的研究人员想要找到“复活”废旧电池的分子，这是下文实验的目的。因此，第二段是为了展示电池废弃物堆积的严峻问题并介绍下文实验的目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94.xml><?xml version="1.0" encoding="utf-8"?>
<p:sld xmlns:a="http://schemas.openxmlformats.org/drawingml/2006/main" xmlns:r="http://schemas.openxmlformats.org/officeDocument/2006/relationships" xmlns:p="http://schemas.openxmlformats.org/presentationml/2006/main">
  <p:cSld name="Slide 92&amp;si=92">
    <p:spTree>
      <p:nvGrpSpPr>
        <p:cNvPr id="1" name=""/>
        <p:cNvGrpSpPr/>
        <p:nvPr/>
      </p:nvGrpSpPr>
      <p:grpSpPr>
        <a:xfrm>
          <a:off x="0" y="0"/>
          <a:ext cx="0" cy="0"/>
          <a:chOff x="0" y="0"/>
          <a:chExt cx="0" cy="0"/>
        </a:xfrm>
      </p:grpSpPr>
      <p:sp>
        <p:nvSpPr>
          <p:cNvPr id="2" name="QC_7_BD.476_1#8da020e08?vja=1&amp;pid=e9b730e8b&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chemical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batteries?(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477_1#8da020e08.bracket?vja=1&amp;pid=e9b730e8b&amp;color=0,0,0&amp;vpa=210&amp;vtp=1"/>
          <p:cNvSpPr/>
          <p:nvPr/>
        </p:nvSpPr>
        <p:spPr>
          <a:xfrm>
            <a:off x="7962964"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BD.476_2#8da020e08.choices?vja=1&amp;pid=e9b730e8b&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computer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analysis.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possible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salt.</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copying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methods.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regular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scientific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experiments.</a:t>
            </a:r>
            <a:endParaRPr lang="en-US" altLang="zh-CN" sz="2000" dirty="0"/>
          </a:p>
        </p:txBody>
      </p:sp>
      <p:sp>
        <p:nvSpPr>
          <p:cNvPr id="5" name="QC_7_AS.478_1#8da020e08?vja=1&amp;pid=e9b730e8b&amp;color=0,0,0&amp;vtp=1"/>
          <p:cNvSpPr/>
          <p:nvPr/>
        </p:nvSpPr>
        <p:spPr>
          <a:xfrm>
            <a:off x="722376" y="20778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细节理解题。根据第三段中的“The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researchers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artificial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intelligence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model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trained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rules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chemistry.They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database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electrochemical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reactions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look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molecules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requirements</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”可知，研究人员通过向人工智能模型输入电化学反应数据库，筛选出符合要求的分子，并最终确定了理想的化学物质，这属于计算机分析手段。故选A项。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95.xml><?xml version="1.0" encoding="utf-8"?>
<p:sld xmlns:a="http://schemas.openxmlformats.org/drawingml/2006/main" xmlns:r="http://schemas.openxmlformats.org/officeDocument/2006/relationships" xmlns:p="http://schemas.openxmlformats.org/presentationml/2006/main">
  <p:cSld name="Slide 93&amp;si=93">
    <p:spTree>
      <p:nvGrpSpPr>
        <p:cNvPr id="1" name=""/>
        <p:cNvGrpSpPr/>
        <p:nvPr/>
      </p:nvGrpSpPr>
      <p:grpSpPr>
        <a:xfrm>
          <a:off x="0" y="0"/>
          <a:ext cx="0" cy="0"/>
          <a:chOff x="0" y="0"/>
          <a:chExt cx="0" cy="0"/>
        </a:xfrm>
      </p:grpSpPr>
      <p:sp>
        <p:nvSpPr>
          <p:cNvPr id="2" name="QC_7_BD.479_1#de985f4a1?vja=1&amp;pid=e9b730e8b&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underlined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“threshold”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4</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mean?(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480_1#de985f4a1.bracket?vja=1&amp;pid=e9b730e8b&amp;color=0,0,0&amp;vpa=211&amp;vtp=1"/>
          <p:cNvSpPr/>
          <p:nvPr/>
        </p:nvSpPr>
        <p:spPr>
          <a:xfrm>
            <a:off x="8418576"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479_2#de985f4a1.choices?vja=1&amp;pid=e9b730e8b&amp;color=0,0,0&amp;vtp=1"/>
          <p:cNvSpPr/>
          <p:nvPr/>
        </p:nvSpPr>
        <p:spPr>
          <a:xfrm>
            <a:off x="722376" y="1272159"/>
            <a:ext cx="10753344" cy="347853"/>
          </a:xfrm>
          <a:prstGeom prst="rect">
            <a:avLst/>
          </a:prstGeom>
          <a:noFill/>
          <a:ln/>
        </p:spPr>
        <p:txBody>
          <a:bodyPr wrap="square" lIns="0" tIns="0" rIns="0" bIns="0" rtlCol="0" anchor="t"/>
          <a:lstStyle/>
          <a:p>
            <a:pPr>
              <a:lnSpc>
                <a:spcPct val="125000"/>
              </a:lnSpc>
              <a:tabLst>
                <a:tab pos="2557829" algn="l"/>
                <a:tab pos="5801457" algn="l"/>
                <a:tab pos="8346586" algn="l"/>
              </a:tabLst>
            </a:pP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Peak.</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Wavelength.</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Tune.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.Limit.</a:t>
            </a:r>
            <a:endParaRPr lang="en-US" altLang="zh-CN" sz="2000" dirty="0"/>
          </a:p>
        </p:txBody>
      </p:sp>
      <p:sp>
        <p:nvSpPr>
          <p:cNvPr id="5" name="QC_7_AS.481_1#de985f4a1?vja=1&amp;pid=e9b730e8b&amp;color=0,0,0&amp;vtp=1"/>
          <p:cNvSpPr/>
          <p:nvPr/>
        </p:nvSpPr>
        <p:spPr>
          <a:xfrm>
            <a:off x="722376" y="16968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词义猜测题。根据语境可知，that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threshold应指代上文的the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80</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percent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rk，上文提到“电池在容量低于80%时被视为报废”，而画线词所在句提到，每当电池接近80%这一限值时，该团队会通过添加电解质溶液恢复电池的容量，使原本报废的电池可以几乎和新电池一样继续工作。故画线词与D项意思相近。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96.xml><?xml version="1.0" encoding="utf-8"?>
<p:sld xmlns:a="http://schemas.openxmlformats.org/drawingml/2006/main" xmlns:r="http://schemas.openxmlformats.org/officeDocument/2006/relationships" xmlns:p="http://schemas.openxmlformats.org/presentationml/2006/main">
  <p:cSld name="Slide 94&amp;si=94">
    <p:spTree>
      <p:nvGrpSpPr>
        <p:cNvPr id="1" name=""/>
        <p:cNvGrpSpPr/>
        <p:nvPr/>
      </p:nvGrpSpPr>
      <p:grpSpPr>
        <a:xfrm>
          <a:off x="0" y="0"/>
          <a:ext cx="0" cy="0"/>
          <a:chOff x="0" y="0"/>
          <a:chExt cx="0" cy="0"/>
        </a:xfrm>
      </p:grpSpPr>
      <p:sp>
        <p:nvSpPr>
          <p:cNvPr id="2" name="QC_7_BD.482_1#46a56178c?vja=1&amp;pid=e9b730e8b&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inferred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paragraph?(</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483_1#46a56178c.bracket?vja=1&amp;pid=e9b730e8b&amp;color=0,0,0&amp;vpa=212&amp;vtp=1"/>
          <p:cNvSpPr/>
          <p:nvPr/>
        </p:nvSpPr>
        <p:spPr>
          <a:xfrm>
            <a:off x="628815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BD.482_2#46a56178c.choices?vja=1&amp;pid=e9b730e8b&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technology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already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technology’s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market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application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requires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business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partnerships.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C.Fudan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project.</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system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experimental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batteries.</a:t>
            </a:r>
            <a:endParaRPr lang="en-US" altLang="zh-CN" sz="2000" dirty="0"/>
          </a:p>
        </p:txBody>
      </p:sp>
      <p:sp>
        <p:nvSpPr>
          <p:cNvPr id="5" name="QC_7_AS.484_1#46a56178c?vja=1&amp;pid=e9b730e8b&amp;color=0,0,0&amp;vtp=1"/>
          <p:cNvSpPr/>
          <p:nvPr/>
        </p:nvSpPr>
        <p:spPr>
          <a:xfrm>
            <a:off x="722376" y="2839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推理判断题。根据最后一段中的“Fudan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University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currently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China-based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battery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material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maker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commercialise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technology.”可知，复旦大学正与一家电池材料制造商合作以推进该技术的商业化，而此前该技术仍处于实验阶段，尚未进入市场。由此可推知，该技术进入市场并实现商业化需要商业合作。故选B项。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97.xml><?xml version="1.0" encoding="utf-8"?>
<p:sld xmlns:a="http://schemas.openxmlformats.org/drawingml/2006/main" xmlns:r="http://schemas.openxmlformats.org/officeDocument/2006/relationships" xmlns:p="http://schemas.openxmlformats.org/presentationml/2006/main">
  <p:cSld name="Slide 95&amp;si=95">
    <p:spTree>
      <p:nvGrpSpPr>
        <p:cNvPr id="1" name=""/>
        <p:cNvGrpSpPr/>
        <p:nvPr/>
      </p:nvGrpSpPr>
      <p:grpSpPr>
        <a:xfrm>
          <a:off x="0" y="0"/>
          <a:ext cx="0" cy="0"/>
          <a:chOff x="0" y="0"/>
          <a:chExt cx="0" cy="0"/>
        </a:xfrm>
      </p:grpSpPr>
      <p:sp>
        <p:nvSpPr>
          <p:cNvPr id="2" name="QC_7_AS.484_2#46a56178c?vja=1&amp;pid=e9b730e8b&amp;color=0,0,0&amp;mp=1&amp;vtp=1&amp;bt=1"/>
          <p:cNvSpPr/>
          <p:nvPr/>
        </p:nvSpPr>
        <p:spPr>
          <a:xfrm>
            <a:off x="722376" y="900000"/>
            <a:ext cx="10753344" cy="351409"/>
          </a:xfrm>
          <a:prstGeom prst="rect">
            <a:avLst/>
          </a:prstGeom>
          <a:noFill/>
          <a:ln/>
        </p:spPr>
        <p:txBody>
          <a:bodyPr wrap="square" lIns="0" tIns="0" rIns="0" bIns="0" rtlCol="0" anchor="t"/>
          <a:lstStyle/>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文本解构</a:t>
            </a:r>
            <a:endParaRPr lang="en-US" altLang="zh-CN" sz="2000" dirty="0"/>
          </a:p>
        </p:txBody>
      </p:sp>
      <p:pic>
        <p:nvPicPr>
          <p:cNvPr id="3" name="QC_7_AS.484_3#46a56178c?vja=1&amp;pid=e9b730e8b&amp;color=0,0,0&amp;mp=1&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017520" y="1384124"/>
            <a:ext cx="6153912" cy="364845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8.xml><?xml version="1.0" encoding="utf-8"?>
<p:sld xmlns:a="http://schemas.openxmlformats.org/drawingml/2006/main" xmlns:r="http://schemas.openxmlformats.org/officeDocument/2006/relationships" xmlns:p="http://schemas.openxmlformats.org/presentationml/2006/main">
  <p:cSld name="Slide 97&amp;si=97">
    <p:spTree>
      <p:nvGrpSpPr>
        <p:cNvPr id="1" name=""/>
        <p:cNvGrpSpPr/>
        <p:nvPr/>
      </p:nvGrpSpPr>
      <p:grpSpPr>
        <a:xfrm>
          <a:off x="0" y="0"/>
          <a:ext cx="0" cy="0"/>
          <a:chOff x="0" y="0"/>
          <a:chExt cx="0" cy="0"/>
        </a:xfrm>
      </p:grpSpPr>
      <p:sp>
        <p:nvSpPr>
          <p:cNvPr id="2" name="QM_6_BD.485_1#a08663f69?vja=1&amp;pid=eed18dc8c&amp;color=0,0,0&amp;vtp=1&amp;bt=1"/>
          <p:cNvSpPr/>
          <p:nvPr/>
        </p:nvSpPr>
        <p:spPr>
          <a:xfrm>
            <a:off x="722376" y="900000"/>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[河南许昌高级中学2024高二月考]</a:t>
            </a:r>
            <a:r>
              <a:rPr lang="en-US" altLang="zh-CN" sz="2000" b="0" i="0" dirty="0">
                <a:solidFill>
                  <a:srgbClr val="000000"/>
                </a:solidFill>
                <a:latin typeface="SimSun" pitchFamily="34" charset="0"/>
                <a:ea typeface="SimSun" pitchFamily="34" charset="-122"/>
                <a:cs typeface="SimSun" pitchFamily="34" charset="-120"/>
              </a:rPr>
              <a:t> </a:t>
            </a:r>
            <a:endParaRPr lang="en-US" altLang="zh-CN" sz="2000" dirty="0"/>
          </a:p>
        </p:txBody>
      </p:sp>
      <p:sp>
        <p:nvSpPr>
          <p:cNvPr id="3" name="QM_6_BD.485_2#a08663f69?sp=1&amp;vja=1&amp;pid=eed18dc8c&amp;color=0,0,0&amp;vtp=1"/>
          <p:cNvSpPr/>
          <p:nvPr/>
        </p:nvSpPr>
        <p:spPr>
          <a:xfrm>
            <a:off x="722376" y="1290271"/>
            <a:ext cx="10753344" cy="4538853"/>
          </a:xfrm>
          <a:prstGeom prst="rect">
            <a:avLst/>
          </a:prstGeom>
          <a:noFill/>
          <a:ln/>
        </p:spPr>
        <p:txBody>
          <a:bodyPr wrap="square" lIns="0" tIns="0" rIns="0" bIns="0" rtlCol="0" anchor="t"/>
          <a:lstStyle/>
          <a:p>
            <a:pPr algn="ctr">
              <a:lnSpc>
                <a:spcPct val="125000"/>
              </a:lnSpc>
            </a:pPr>
            <a:r>
              <a:rPr lang="en-US" altLang="zh-CN" sz="2000" b="1" i="0" dirty="0">
                <a:solidFill>
                  <a:srgbClr val="000000"/>
                </a:solidFill>
                <a:latin typeface="Times New Roman" pitchFamily="34" charset="0"/>
                <a:ea typeface="微软雅黑" pitchFamily="34" charset="-122"/>
                <a:cs typeface="Times New Roman" pitchFamily="34" charset="-120"/>
              </a:rPr>
              <a:t>Sometimes,</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It’s</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Good</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to</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Be</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Bored</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boredom,”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complains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Yelena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Chekhov’s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1897</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Uncle</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Vanya</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course,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Yelena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smartphone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easy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boredom.1.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fascinating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subjects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copying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numbers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result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second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subjects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answers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non-bored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control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screen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saver.</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restless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hungers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stimulation,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boredom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Sandi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psychologist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Lancashire.“3.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play—with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cardboard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switch,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whatever.</a:t>
            </a:r>
            <a:endParaRPr lang="en-US" altLang="zh-CN" sz="2000" dirty="0"/>
          </a:p>
        </p:txBody>
      </p:sp>
      <p:sp>
        <p:nvSpPr>
          <p:cNvPr id="4" name="QM_6_AN.486_1#a08663f69.blank?vja=1&amp;pid=eed18dc8c&amp;color=0,0,0&amp;vpa=213&amp;vtp=1"/>
          <p:cNvSpPr/>
          <p:nvPr/>
        </p:nvSpPr>
        <p:spPr>
          <a:xfrm>
            <a:off x="9393047" y="2395171"/>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5" name="QM_6_AN.487_1#a08663f69.blank?vja=1&amp;pid=eed18dc8c&amp;color=0,0,0&amp;vpa=214&amp;vtp=1"/>
          <p:cNvSpPr/>
          <p:nvPr/>
        </p:nvSpPr>
        <p:spPr>
          <a:xfrm>
            <a:off x="4316540" y="3538171"/>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6" name="QM_6_AN.488_1#a08663f69.blank?vja=1&amp;pid=eed18dc8c&amp;color=0,0,0&amp;vpa=215&amp;vtp=1"/>
          <p:cNvSpPr/>
          <p:nvPr/>
        </p:nvSpPr>
        <p:spPr>
          <a:xfrm>
            <a:off x="7609332" y="4681171"/>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Lst>
  </p:timing>
</p:sld>
</file>

<file path=ppt/slides/slide99.xml><?xml version="1.0" encoding="utf-8"?>
<p:sld xmlns:a="http://schemas.openxmlformats.org/drawingml/2006/main" xmlns:r="http://schemas.openxmlformats.org/officeDocument/2006/relationships" xmlns:p="http://schemas.openxmlformats.org/presentationml/2006/main">
  <p:cSld name="Slide 98&amp;si=98">
    <p:spTree>
      <p:nvGrpSpPr>
        <p:cNvPr id="1" name=""/>
        <p:cNvGrpSpPr/>
        <p:nvPr/>
      </p:nvGrpSpPr>
      <p:grpSpPr>
        <a:xfrm>
          <a:off x="0" y="0"/>
          <a:ext cx="0" cy="0"/>
          <a:chOff x="0" y="0"/>
          <a:chExt cx="0" cy="0"/>
        </a:xfrm>
      </p:grpSpPr>
      <p:sp>
        <p:nvSpPr>
          <p:cNvPr id="2" name="QM_6_BD.489_1#a08663f69?vja=1&amp;pid=eed18dc8c&amp;color=0,0,0&amp;vtp=1&amp;bt=1"/>
          <p:cNvSpPr/>
          <p:nvPr/>
        </p:nvSpPr>
        <p:spPr>
          <a:xfrm>
            <a:off x="722376" y="900000"/>
            <a:ext cx="10753344" cy="3395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problem,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struggle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says</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relieve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temporarily,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shuts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deeper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avoiding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boredom,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embrace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Sometimes,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distracted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phone.</a:t>
            </a:r>
            <a:endParaRPr lang="en-US" altLang="zh-CN" sz="2000" dirty="0"/>
          </a:p>
          <a:p>
            <a:pPr algn="just">
              <a:lnSpc>
                <a:spcPct val="1250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type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inspires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type,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contrast,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bothered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task,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evaluate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types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boredom—to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distinguish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harmful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endParaRPr lang="en-US" altLang="zh-CN" sz="2000" dirty="0"/>
          </a:p>
        </p:txBody>
      </p:sp>
      <p:sp>
        <p:nvSpPr>
          <p:cNvPr id="3" name="QM_6_AN.490_1#a08663f69.blank?vja=1&amp;pid=eed18dc8c&amp;color=0,0,0&amp;vpa=216&amp;vtp=1"/>
          <p:cNvSpPr/>
          <p:nvPr/>
        </p:nvSpPr>
        <p:spPr>
          <a:xfrm>
            <a:off x="4830191" y="1242900"/>
            <a:ext cx="198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t>
            </a:r>
            <a:endParaRPr lang="en-US" altLang="zh-CN" sz="2000" dirty="0"/>
          </a:p>
        </p:txBody>
      </p:sp>
      <p:sp>
        <p:nvSpPr>
          <p:cNvPr id="4" name="QM_6_AN.491_1#a08663f69.blank?vja=1&amp;pid=eed18dc8c&amp;color=0,0,0&amp;vpa=217&amp;vtp=1"/>
          <p:cNvSpPr/>
          <p:nvPr/>
        </p:nvSpPr>
        <p:spPr>
          <a:xfrm>
            <a:off x="1468501" y="2766900"/>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31</TotalTime>
  <Words>18541</Words>
  <Application>Microsoft Office PowerPoint</Application>
  <PresentationFormat>宽屏</PresentationFormat>
  <Paragraphs>1214</Paragraphs>
  <Slides>174</Slides>
  <Notes>144</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174</vt:i4>
      </vt:variant>
    </vt:vector>
  </HeadingPairs>
  <TitlesOfParts>
    <vt:vector size="184" baseType="lpstr">
      <vt:lpstr>仿宋</vt:lpstr>
      <vt:lpstr>汉仪舒圆黑简体</vt:lpstr>
      <vt:lpstr>SimSun</vt:lpstr>
      <vt:lpstr>微软雅黑</vt:lpstr>
      <vt:lpstr>Arial</vt:lpstr>
      <vt:lpstr>Calibri</vt:lpstr>
      <vt:lpstr>Cambria Math</vt:lpstr>
      <vt:lpstr>Impact</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铨 魏</cp:lastModifiedBy>
  <cp:revision>4</cp:revision>
  <dcterms:created xsi:type="dcterms:W3CDTF">2025-10-21T11:55:49Z</dcterms:created>
  <dcterms:modified xsi:type="dcterms:W3CDTF">2025-10-21T13:54:24Z</dcterms:modified>
  <cp:category/>
  <cp:contentStatus/>
</cp:coreProperties>
</file>